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6"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D5C6E-A01C-FD59-AC5D-E0AB763E733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C101B64-47AF-4711-9D81-4581BD3FB9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C222059-7931-7A5D-6D5F-30DE7E577707}"/>
              </a:ext>
            </a:extLst>
          </p:cNvPr>
          <p:cNvSpPr>
            <a:spLocks noGrp="1"/>
          </p:cNvSpPr>
          <p:nvPr>
            <p:ph type="dt" sz="half" idx="10"/>
          </p:nvPr>
        </p:nvSpPr>
        <p:spPr/>
        <p:txBody>
          <a:bodyPr/>
          <a:lstStyle/>
          <a:p>
            <a:fld id="{FFEFFBD4-590F-4CE8-AB66-D68C8627D409}" type="datetimeFigureOut">
              <a:rPr lang="en-IN" smtClean="0"/>
              <a:t>27-08-2025</a:t>
            </a:fld>
            <a:endParaRPr lang="en-IN"/>
          </a:p>
        </p:txBody>
      </p:sp>
      <p:sp>
        <p:nvSpPr>
          <p:cNvPr id="5" name="Footer Placeholder 4">
            <a:extLst>
              <a:ext uri="{FF2B5EF4-FFF2-40B4-BE49-F238E27FC236}">
                <a16:creationId xmlns:a16="http://schemas.microsoft.com/office/drawing/2014/main" id="{6D24AF68-2381-92B0-FEAA-B21BF80C889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4B6791E-7C07-08C8-9687-541BE3DEB66F}"/>
              </a:ext>
            </a:extLst>
          </p:cNvPr>
          <p:cNvSpPr>
            <a:spLocks noGrp="1"/>
          </p:cNvSpPr>
          <p:nvPr>
            <p:ph type="sldNum" sz="quarter" idx="12"/>
          </p:nvPr>
        </p:nvSpPr>
        <p:spPr/>
        <p:txBody>
          <a:bodyPr/>
          <a:lstStyle/>
          <a:p>
            <a:fld id="{9846B98F-4113-4BE8-9265-04B6BF7A18CB}" type="slidenum">
              <a:rPr lang="en-IN" smtClean="0"/>
              <a:t>‹#›</a:t>
            </a:fld>
            <a:endParaRPr lang="en-IN"/>
          </a:p>
        </p:txBody>
      </p:sp>
    </p:spTree>
    <p:extLst>
      <p:ext uri="{BB962C8B-B14F-4D97-AF65-F5344CB8AC3E}">
        <p14:creationId xmlns:p14="http://schemas.microsoft.com/office/powerpoint/2010/main" val="764259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982C-3FAD-F5BE-1EDC-12AD09F10E6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418DA5C-5BB1-5B2F-0FB9-4FF31F285C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F2FB00-FE9F-A7D4-F989-F0F392F72EF6}"/>
              </a:ext>
            </a:extLst>
          </p:cNvPr>
          <p:cNvSpPr>
            <a:spLocks noGrp="1"/>
          </p:cNvSpPr>
          <p:nvPr>
            <p:ph type="dt" sz="half" idx="10"/>
          </p:nvPr>
        </p:nvSpPr>
        <p:spPr/>
        <p:txBody>
          <a:bodyPr/>
          <a:lstStyle/>
          <a:p>
            <a:fld id="{FFEFFBD4-590F-4CE8-AB66-D68C8627D409}" type="datetimeFigureOut">
              <a:rPr lang="en-IN" smtClean="0"/>
              <a:t>27-08-2025</a:t>
            </a:fld>
            <a:endParaRPr lang="en-IN"/>
          </a:p>
        </p:txBody>
      </p:sp>
      <p:sp>
        <p:nvSpPr>
          <p:cNvPr id="5" name="Footer Placeholder 4">
            <a:extLst>
              <a:ext uri="{FF2B5EF4-FFF2-40B4-BE49-F238E27FC236}">
                <a16:creationId xmlns:a16="http://schemas.microsoft.com/office/drawing/2014/main" id="{A14FA909-7F2A-60A2-84CE-859CE3E2628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88E3F5E-D606-FDBE-346C-3CB815BAB78A}"/>
              </a:ext>
            </a:extLst>
          </p:cNvPr>
          <p:cNvSpPr>
            <a:spLocks noGrp="1"/>
          </p:cNvSpPr>
          <p:nvPr>
            <p:ph type="sldNum" sz="quarter" idx="12"/>
          </p:nvPr>
        </p:nvSpPr>
        <p:spPr/>
        <p:txBody>
          <a:bodyPr/>
          <a:lstStyle/>
          <a:p>
            <a:fld id="{9846B98F-4113-4BE8-9265-04B6BF7A18CB}" type="slidenum">
              <a:rPr lang="en-IN" smtClean="0"/>
              <a:t>‹#›</a:t>
            </a:fld>
            <a:endParaRPr lang="en-IN"/>
          </a:p>
        </p:txBody>
      </p:sp>
    </p:spTree>
    <p:extLst>
      <p:ext uri="{BB962C8B-B14F-4D97-AF65-F5344CB8AC3E}">
        <p14:creationId xmlns:p14="http://schemas.microsoft.com/office/powerpoint/2010/main" val="4252661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BD68CFC-090D-1D9A-262D-9B946E812D9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650A939-4275-7DF5-C1E8-BE939B409A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BB1F77-2D10-9541-B271-0D8B24E32254}"/>
              </a:ext>
            </a:extLst>
          </p:cNvPr>
          <p:cNvSpPr>
            <a:spLocks noGrp="1"/>
          </p:cNvSpPr>
          <p:nvPr>
            <p:ph type="dt" sz="half" idx="10"/>
          </p:nvPr>
        </p:nvSpPr>
        <p:spPr/>
        <p:txBody>
          <a:bodyPr/>
          <a:lstStyle/>
          <a:p>
            <a:fld id="{FFEFFBD4-590F-4CE8-AB66-D68C8627D409}" type="datetimeFigureOut">
              <a:rPr lang="en-IN" smtClean="0"/>
              <a:t>27-08-2025</a:t>
            </a:fld>
            <a:endParaRPr lang="en-IN"/>
          </a:p>
        </p:txBody>
      </p:sp>
      <p:sp>
        <p:nvSpPr>
          <p:cNvPr id="5" name="Footer Placeholder 4">
            <a:extLst>
              <a:ext uri="{FF2B5EF4-FFF2-40B4-BE49-F238E27FC236}">
                <a16:creationId xmlns:a16="http://schemas.microsoft.com/office/drawing/2014/main" id="{7EF3745F-4226-C791-095D-ED8C953EEE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4D4E28-7A7B-F32C-3D93-5B227608EC60}"/>
              </a:ext>
            </a:extLst>
          </p:cNvPr>
          <p:cNvSpPr>
            <a:spLocks noGrp="1"/>
          </p:cNvSpPr>
          <p:nvPr>
            <p:ph type="sldNum" sz="quarter" idx="12"/>
          </p:nvPr>
        </p:nvSpPr>
        <p:spPr/>
        <p:txBody>
          <a:bodyPr/>
          <a:lstStyle/>
          <a:p>
            <a:fld id="{9846B98F-4113-4BE8-9265-04B6BF7A18CB}" type="slidenum">
              <a:rPr lang="en-IN" smtClean="0"/>
              <a:t>‹#›</a:t>
            </a:fld>
            <a:endParaRPr lang="en-IN"/>
          </a:p>
        </p:txBody>
      </p:sp>
    </p:spTree>
    <p:extLst>
      <p:ext uri="{BB962C8B-B14F-4D97-AF65-F5344CB8AC3E}">
        <p14:creationId xmlns:p14="http://schemas.microsoft.com/office/powerpoint/2010/main" val="2703691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C210E-7A1F-B3C4-C837-8228EE7517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AAE7CD6-A190-9BD8-4385-0EA08F735B9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60194E0-3379-D6C6-0F30-01D67AC462F4}"/>
              </a:ext>
            </a:extLst>
          </p:cNvPr>
          <p:cNvSpPr>
            <a:spLocks noGrp="1"/>
          </p:cNvSpPr>
          <p:nvPr>
            <p:ph type="dt" sz="half" idx="10"/>
          </p:nvPr>
        </p:nvSpPr>
        <p:spPr/>
        <p:txBody>
          <a:bodyPr/>
          <a:lstStyle/>
          <a:p>
            <a:fld id="{FFEFFBD4-590F-4CE8-AB66-D68C8627D409}" type="datetimeFigureOut">
              <a:rPr lang="en-IN" smtClean="0"/>
              <a:t>27-08-2025</a:t>
            </a:fld>
            <a:endParaRPr lang="en-IN"/>
          </a:p>
        </p:txBody>
      </p:sp>
      <p:sp>
        <p:nvSpPr>
          <p:cNvPr id="5" name="Footer Placeholder 4">
            <a:extLst>
              <a:ext uri="{FF2B5EF4-FFF2-40B4-BE49-F238E27FC236}">
                <a16:creationId xmlns:a16="http://schemas.microsoft.com/office/drawing/2014/main" id="{4F0C18D2-60F2-AB58-AA42-2D310C1E0A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CF06F1D-DB14-1574-7BE9-E5F3A465C7DF}"/>
              </a:ext>
            </a:extLst>
          </p:cNvPr>
          <p:cNvSpPr>
            <a:spLocks noGrp="1"/>
          </p:cNvSpPr>
          <p:nvPr>
            <p:ph type="sldNum" sz="quarter" idx="12"/>
          </p:nvPr>
        </p:nvSpPr>
        <p:spPr/>
        <p:txBody>
          <a:bodyPr/>
          <a:lstStyle/>
          <a:p>
            <a:fld id="{9846B98F-4113-4BE8-9265-04B6BF7A18CB}" type="slidenum">
              <a:rPr lang="en-IN" smtClean="0"/>
              <a:t>‹#›</a:t>
            </a:fld>
            <a:endParaRPr lang="en-IN"/>
          </a:p>
        </p:txBody>
      </p:sp>
    </p:spTree>
    <p:extLst>
      <p:ext uri="{BB962C8B-B14F-4D97-AF65-F5344CB8AC3E}">
        <p14:creationId xmlns:p14="http://schemas.microsoft.com/office/powerpoint/2010/main" val="2062358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18BF8-AA8F-96F3-C8FB-C2F7E21DE23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A379BAB-E59F-BEAD-6F89-2D2A60EBFB6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62DDCB-E690-34D8-64E9-68028DFD4F9C}"/>
              </a:ext>
            </a:extLst>
          </p:cNvPr>
          <p:cNvSpPr>
            <a:spLocks noGrp="1"/>
          </p:cNvSpPr>
          <p:nvPr>
            <p:ph type="dt" sz="half" idx="10"/>
          </p:nvPr>
        </p:nvSpPr>
        <p:spPr/>
        <p:txBody>
          <a:bodyPr/>
          <a:lstStyle/>
          <a:p>
            <a:fld id="{FFEFFBD4-590F-4CE8-AB66-D68C8627D409}" type="datetimeFigureOut">
              <a:rPr lang="en-IN" smtClean="0"/>
              <a:t>27-08-2025</a:t>
            </a:fld>
            <a:endParaRPr lang="en-IN"/>
          </a:p>
        </p:txBody>
      </p:sp>
      <p:sp>
        <p:nvSpPr>
          <p:cNvPr id="5" name="Footer Placeholder 4">
            <a:extLst>
              <a:ext uri="{FF2B5EF4-FFF2-40B4-BE49-F238E27FC236}">
                <a16:creationId xmlns:a16="http://schemas.microsoft.com/office/drawing/2014/main" id="{8D89A942-2E5D-BB86-C96B-3D1BF8040A8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1F1651-256C-68E4-13A4-EF7C7273F2D0}"/>
              </a:ext>
            </a:extLst>
          </p:cNvPr>
          <p:cNvSpPr>
            <a:spLocks noGrp="1"/>
          </p:cNvSpPr>
          <p:nvPr>
            <p:ph type="sldNum" sz="quarter" idx="12"/>
          </p:nvPr>
        </p:nvSpPr>
        <p:spPr/>
        <p:txBody>
          <a:bodyPr/>
          <a:lstStyle/>
          <a:p>
            <a:fld id="{9846B98F-4113-4BE8-9265-04B6BF7A18CB}" type="slidenum">
              <a:rPr lang="en-IN" smtClean="0"/>
              <a:t>‹#›</a:t>
            </a:fld>
            <a:endParaRPr lang="en-IN"/>
          </a:p>
        </p:txBody>
      </p:sp>
    </p:spTree>
    <p:extLst>
      <p:ext uri="{BB962C8B-B14F-4D97-AF65-F5344CB8AC3E}">
        <p14:creationId xmlns:p14="http://schemas.microsoft.com/office/powerpoint/2010/main" val="3542285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BD0A4-8440-8CC0-3219-759301ED9BE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A6CB5EA-D064-331E-C65E-15D0D569D43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7DD9BF4-52A4-EDA0-8C1F-961C910863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B3581E2-DDB6-FBA2-3517-F8819BBD3010}"/>
              </a:ext>
            </a:extLst>
          </p:cNvPr>
          <p:cNvSpPr>
            <a:spLocks noGrp="1"/>
          </p:cNvSpPr>
          <p:nvPr>
            <p:ph type="dt" sz="half" idx="10"/>
          </p:nvPr>
        </p:nvSpPr>
        <p:spPr/>
        <p:txBody>
          <a:bodyPr/>
          <a:lstStyle/>
          <a:p>
            <a:fld id="{FFEFFBD4-590F-4CE8-AB66-D68C8627D409}" type="datetimeFigureOut">
              <a:rPr lang="en-IN" smtClean="0"/>
              <a:t>27-08-2025</a:t>
            </a:fld>
            <a:endParaRPr lang="en-IN"/>
          </a:p>
        </p:txBody>
      </p:sp>
      <p:sp>
        <p:nvSpPr>
          <p:cNvPr id="6" name="Footer Placeholder 5">
            <a:extLst>
              <a:ext uri="{FF2B5EF4-FFF2-40B4-BE49-F238E27FC236}">
                <a16:creationId xmlns:a16="http://schemas.microsoft.com/office/drawing/2014/main" id="{7EE901CB-24D6-7E81-9BB0-BF6B436B01F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C9A8B0A-4EE2-AB07-7A7B-A5BCC0FD43DC}"/>
              </a:ext>
            </a:extLst>
          </p:cNvPr>
          <p:cNvSpPr>
            <a:spLocks noGrp="1"/>
          </p:cNvSpPr>
          <p:nvPr>
            <p:ph type="sldNum" sz="quarter" idx="12"/>
          </p:nvPr>
        </p:nvSpPr>
        <p:spPr/>
        <p:txBody>
          <a:bodyPr/>
          <a:lstStyle/>
          <a:p>
            <a:fld id="{9846B98F-4113-4BE8-9265-04B6BF7A18CB}" type="slidenum">
              <a:rPr lang="en-IN" smtClean="0"/>
              <a:t>‹#›</a:t>
            </a:fld>
            <a:endParaRPr lang="en-IN"/>
          </a:p>
        </p:txBody>
      </p:sp>
    </p:spTree>
    <p:extLst>
      <p:ext uri="{BB962C8B-B14F-4D97-AF65-F5344CB8AC3E}">
        <p14:creationId xmlns:p14="http://schemas.microsoft.com/office/powerpoint/2010/main" val="2884756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B7E94-AE30-B464-F5FB-A451B7A73FD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118E125-CF3B-754C-081E-1F56F13F0F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D3D769-3695-5BC7-C48E-231EF9349D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4E9BDDF-896F-A065-478F-74A17C58F3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EE3724D-73C4-8275-9202-F0BB56AF92B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2BAC8CD-0171-7A2A-B86C-BD5C851F794E}"/>
              </a:ext>
            </a:extLst>
          </p:cNvPr>
          <p:cNvSpPr>
            <a:spLocks noGrp="1"/>
          </p:cNvSpPr>
          <p:nvPr>
            <p:ph type="dt" sz="half" idx="10"/>
          </p:nvPr>
        </p:nvSpPr>
        <p:spPr/>
        <p:txBody>
          <a:bodyPr/>
          <a:lstStyle/>
          <a:p>
            <a:fld id="{FFEFFBD4-590F-4CE8-AB66-D68C8627D409}" type="datetimeFigureOut">
              <a:rPr lang="en-IN" smtClean="0"/>
              <a:t>27-08-2025</a:t>
            </a:fld>
            <a:endParaRPr lang="en-IN"/>
          </a:p>
        </p:txBody>
      </p:sp>
      <p:sp>
        <p:nvSpPr>
          <p:cNvPr id="8" name="Footer Placeholder 7">
            <a:extLst>
              <a:ext uri="{FF2B5EF4-FFF2-40B4-BE49-F238E27FC236}">
                <a16:creationId xmlns:a16="http://schemas.microsoft.com/office/drawing/2014/main" id="{35272B44-4279-9849-D28F-168F1725EB2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CDB3E82-BEBF-D7C2-AF01-1E6EDCCB546C}"/>
              </a:ext>
            </a:extLst>
          </p:cNvPr>
          <p:cNvSpPr>
            <a:spLocks noGrp="1"/>
          </p:cNvSpPr>
          <p:nvPr>
            <p:ph type="sldNum" sz="quarter" idx="12"/>
          </p:nvPr>
        </p:nvSpPr>
        <p:spPr/>
        <p:txBody>
          <a:bodyPr/>
          <a:lstStyle/>
          <a:p>
            <a:fld id="{9846B98F-4113-4BE8-9265-04B6BF7A18CB}" type="slidenum">
              <a:rPr lang="en-IN" smtClean="0"/>
              <a:t>‹#›</a:t>
            </a:fld>
            <a:endParaRPr lang="en-IN"/>
          </a:p>
        </p:txBody>
      </p:sp>
    </p:spTree>
    <p:extLst>
      <p:ext uri="{BB962C8B-B14F-4D97-AF65-F5344CB8AC3E}">
        <p14:creationId xmlns:p14="http://schemas.microsoft.com/office/powerpoint/2010/main" val="2996477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D7147-02DC-A846-66FA-455EB02EAEE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F9700C9-BC30-879C-4779-53BBD7E7D68C}"/>
              </a:ext>
            </a:extLst>
          </p:cNvPr>
          <p:cNvSpPr>
            <a:spLocks noGrp="1"/>
          </p:cNvSpPr>
          <p:nvPr>
            <p:ph type="dt" sz="half" idx="10"/>
          </p:nvPr>
        </p:nvSpPr>
        <p:spPr/>
        <p:txBody>
          <a:bodyPr/>
          <a:lstStyle/>
          <a:p>
            <a:fld id="{FFEFFBD4-590F-4CE8-AB66-D68C8627D409}" type="datetimeFigureOut">
              <a:rPr lang="en-IN" smtClean="0"/>
              <a:t>27-08-2025</a:t>
            </a:fld>
            <a:endParaRPr lang="en-IN"/>
          </a:p>
        </p:txBody>
      </p:sp>
      <p:sp>
        <p:nvSpPr>
          <p:cNvPr id="4" name="Footer Placeholder 3">
            <a:extLst>
              <a:ext uri="{FF2B5EF4-FFF2-40B4-BE49-F238E27FC236}">
                <a16:creationId xmlns:a16="http://schemas.microsoft.com/office/drawing/2014/main" id="{D83A8D94-C868-AA82-1B6F-B76DDAB0423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1FE1060-513B-5BF9-0CB9-12262FE9851B}"/>
              </a:ext>
            </a:extLst>
          </p:cNvPr>
          <p:cNvSpPr>
            <a:spLocks noGrp="1"/>
          </p:cNvSpPr>
          <p:nvPr>
            <p:ph type="sldNum" sz="quarter" idx="12"/>
          </p:nvPr>
        </p:nvSpPr>
        <p:spPr/>
        <p:txBody>
          <a:bodyPr/>
          <a:lstStyle/>
          <a:p>
            <a:fld id="{9846B98F-4113-4BE8-9265-04B6BF7A18CB}" type="slidenum">
              <a:rPr lang="en-IN" smtClean="0"/>
              <a:t>‹#›</a:t>
            </a:fld>
            <a:endParaRPr lang="en-IN"/>
          </a:p>
        </p:txBody>
      </p:sp>
    </p:spTree>
    <p:extLst>
      <p:ext uri="{BB962C8B-B14F-4D97-AF65-F5344CB8AC3E}">
        <p14:creationId xmlns:p14="http://schemas.microsoft.com/office/powerpoint/2010/main" val="636936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265F7C-03A0-5085-52D0-D3E706FA0F89}"/>
              </a:ext>
            </a:extLst>
          </p:cNvPr>
          <p:cNvSpPr>
            <a:spLocks noGrp="1"/>
          </p:cNvSpPr>
          <p:nvPr>
            <p:ph type="dt" sz="half" idx="10"/>
          </p:nvPr>
        </p:nvSpPr>
        <p:spPr/>
        <p:txBody>
          <a:bodyPr/>
          <a:lstStyle/>
          <a:p>
            <a:fld id="{FFEFFBD4-590F-4CE8-AB66-D68C8627D409}" type="datetimeFigureOut">
              <a:rPr lang="en-IN" smtClean="0"/>
              <a:t>27-08-2025</a:t>
            </a:fld>
            <a:endParaRPr lang="en-IN"/>
          </a:p>
        </p:txBody>
      </p:sp>
      <p:sp>
        <p:nvSpPr>
          <p:cNvPr id="3" name="Footer Placeholder 2">
            <a:extLst>
              <a:ext uri="{FF2B5EF4-FFF2-40B4-BE49-F238E27FC236}">
                <a16:creationId xmlns:a16="http://schemas.microsoft.com/office/drawing/2014/main" id="{D5A9800D-2902-278E-BABE-8FE6120762E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C1514AE-7312-C2CF-7382-E079F5EC65BC}"/>
              </a:ext>
            </a:extLst>
          </p:cNvPr>
          <p:cNvSpPr>
            <a:spLocks noGrp="1"/>
          </p:cNvSpPr>
          <p:nvPr>
            <p:ph type="sldNum" sz="quarter" idx="12"/>
          </p:nvPr>
        </p:nvSpPr>
        <p:spPr/>
        <p:txBody>
          <a:bodyPr/>
          <a:lstStyle/>
          <a:p>
            <a:fld id="{9846B98F-4113-4BE8-9265-04B6BF7A18CB}" type="slidenum">
              <a:rPr lang="en-IN" smtClean="0"/>
              <a:t>‹#›</a:t>
            </a:fld>
            <a:endParaRPr lang="en-IN"/>
          </a:p>
        </p:txBody>
      </p:sp>
    </p:spTree>
    <p:extLst>
      <p:ext uri="{BB962C8B-B14F-4D97-AF65-F5344CB8AC3E}">
        <p14:creationId xmlns:p14="http://schemas.microsoft.com/office/powerpoint/2010/main" val="10143205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DBA6D-1DB2-C474-983E-FB0B63FDC3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DD07E4D-1AB6-C44D-A36C-F2BDEB2602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B54576D-88B1-0658-03C8-6D58EBC372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C3FA29-4BBD-E709-60C0-7B210ABD5F54}"/>
              </a:ext>
            </a:extLst>
          </p:cNvPr>
          <p:cNvSpPr>
            <a:spLocks noGrp="1"/>
          </p:cNvSpPr>
          <p:nvPr>
            <p:ph type="dt" sz="half" idx="10"/>
          </p:nvPr>
        </p:nvSpPr>
        <p:spPr/>
        <p:txBody>
          <a:bodyPr/>
          <a:lstStyle/>
          <a:p>
            <a:fld id="{FFEFFBD4-590F-4CE8-AB66-D68C8627D409}" type="datetimeFigureOut">
              <a:rPr lang="en-IN" smtClean="0"/>
              <a:t>27-08-2025</a:t>
            </a:fld>
            <a:endParaRPr lang="en-IN"/>
          </a:p>
        </p:txBody>
      </p:sp>
      <p:sp>
        <p:nvSpPr>
          <p:cNvPr id="6" name="Footer Placeholder 5">
            <a:extLst>
              <a:ext uri="{FF2B5EF4-FFF2-40B4-BE49-F238E27FC236}">
                <a16:creationId xmlns:a16="http://schemas.microsoft.com/office/drawing/2014/main" id="{C793C993-2CD6-618C-C237-37D28EFAE5B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57BE3DA-5DEB-898B-52BC-8511F52BCBC0}"/>
              </a:ext>
            </a:extLst>
          </p:cNvPr>
          <p:cNvSpPr>
            <a:spLocks noGrp="1"/>
          </p:cNvSpPr>
          <p:nvPr>
            <p:ph type="sldNum" sz="quarter" idx="12"/>
          </p:nvPr>
        </p:nvSpPr>
        <p:spPr/>
        <p:txBody>
          <a:bodyPr/>
          <a:lstStyle/>
          <a:p>
            <a:fld id="{9846B98F-4113-4BE8-9265-04B6BF7A18CB}" type="slidenum">
              <a:rPr lang="en-IN" smtClean="0"/>
              <a:t>‹#›</a:t>
            </a:fld>
            <a:endParaRPr lang="en-IN"/>
          </a:p>
        </p:txBody>
      </p:sp>
    </p:spTree>
    <p:extLst>
      <p:ext uri="{BB962C8B-B14F-4D97-AF65-F5344CB8AC3E}">
        <p14:creationId xmlns:p14="http://schemas.microsoft.com/office/powerpoint/2010/main" val="32657111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9C2A1-29A6-860A-ADDA-2E11F7D5E4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AA6C21D-7490-6FE0-932F-67243853E9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419DD21-CB36-32DB-E7D8-ACBBF33922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5FCC10-A8B3-6CAA-C625-86C6F0331CBC}"/>
              </a:ext>
            </a:extLst>
          </p:cNvPr>
          <p:cNvSpPr>
            <a:spLocks noGrp="1"/>
          </p:cNvSpPr>
          <p:nvPr>
            <p:ph type="dt" sz="half" idx="10"/>
          </p:nvPr>
        </p:nvSpPr>
        <p:spPr/>
        <p:txBody>
          <a:bodyPr/>
          <a:lstStyle/>
          <a:p>
            <a:fld id="{FFEFFBD4-590F-4CE8-AB66-D68C8627D409}" type="datetimeFigureOut">
              <a:rPr lang="en-IN" smtClean="0"/>
              <a:t>27-08-2025</a:t>
            </a:fld>
            <a:endParaRPr lang="en-IN"/>
          </a:p>
        </p:txBody>
      </p:sp>
      <p:sp>
        <p:nvSpPr>
          <p:cNvPr id="6" name="Footer Placeholder 5">
            <a:extLst>
              <a:ext uri="{FF2B5EF4-FFF2-40B4-BE49-F238E27FC236}">
                <a16:creationId xmlns:a16="http://schemas.microsoft.com/office/drawing/2014/main" id="{59D6DD0F-C03E-F906-9A88-70B5756C9F6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B739BF2-54D0-EDA8-74A1-98A534AB5D8C}"/>
              </a:ext>
            </a:extLst>
          </p:cNvPr>
          <p:cNvSpPr>
            <a:spLocks noGrp="1"/>
          </p:cNvSpPr>
          <p:nvPr>
            <p:ph type="sldNum" sz="quarter" idx="12"/>
          </p:nvPr>
        </p:nvSpPr>
        <p:spPr/>
        <p:txBody>
          <a:bodyPr/>
          <a:lstStyle/>
          <a:p>
            <a:fld id="{9846B98F-4113-4BE8-9265-04B6BF7A18CB}" type="slidenum">
              <a:rPr lang="en-IN" smtClean="0"/>
              <a:t>‹#›</a:t>
            </a:fld>
            <a:endParaRPr lang="en-IN"/>
          </a:p>
        </p:txBody>
      </p:sp>
    </p:spTree>
    <p:extLst>
      <p:ext uri="{BB962C8B-B14F-4D97-AF65-F5344CB8AC3E}">
        <p14:creationId xmlns:p14="http://schemas.microsoft.com/office/powerpoint/2010/main" val="1956126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26071B-3F69-A764-45F4-775BA6830E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C780C7C-6AEA-CECC-B965-924276BDD4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657E960-F103-9324-065D-2F7DA96417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FEFFBD4-590F-4CE8-AB66-D68C8627D409}" type="datetimeFigureOut">
              <a:rPr lang="en-IN" smtClean="0"/>
              <a:t>27-08-2025</a:t>
            </a:fld>
            <a:endParaRPr lang="en-IN"/>
          </a:p>
        </p:txBody>
      </p:sp>
      <p:sp>
        <p:nvSpPr>
          <p:cNvPr id="5" name="Footer Placeholder 4">
            <a:extLst>
              <a:ext uri="{FF2B5EF4-FFF2-40B4-BE49-F238E27FC236}">
                <a16:creationId xmlns:a16="http://schemas.microsoft.com/office/drawing/2014/main" id="{94DFD45B-887C-3363-3F7B-BA4D61FA35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45688EFB-79BD-70D7-B7AE-0E0C551507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846B98F-4113-4BE8-9265-04B6BF7A18CB}" type="slidenum">
              <a:rPr lang="en-IN" smtClean="0"/>
              <a:t>‹#›</a:t>
            </a:fld>
            <a:endParaRPr lang="en-IN"/>
          </a:p>
        </p:txBody>
      </p:sp>
    </p:spTree>
    <p:extLst>
      <p:ext uri="{BB962C8B-B14F-4D97-AF65-F5344CB8AC3E}">
        <p14:creationId xmlns:p14="http://schemas.microsoft.com/office/powerpoint/2010/main" val="22602152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linkedin.com/in/priyanshu-pandey67" TargetMode="Externa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hyperlink" Target="https://github.com/Priyanshu-techp/" TargetMode="Externa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a:extLst>
              <a:ext uri="{FF2B5EF4-FFF2-40B4-BE49-F238E27FC236}">
                <a16:creationId xmlns:a16="http://schemas.microsoft.com/office/drawing/2014/main" id="{EBF62834-EEE2-A797-28AC-CE2CD5BA6AAB}"/>
              </a:ext>
            </a:extLst>
          </p:cNvPr>
          <p:cNvPicPr>
            <a:picLocks noChangeAspect="1"/>
          </p:cNvPicPr>
          <p:nvPr/>
        </p:nvPicPr>
        <p:blipFill>
          <a:blip r:embed="rId2"/>
          <a:stretch>
            <a:fillRect/>
          </a:stretch>
        </p:blipFill>
        <p:spPr>
          <a:xfrm>
            <a:off x="-34290" y="0"/>
            <a:ext cx="12226290" cy="6858000"/>
          </a:xfrm>
          <a:prstGeom prst="rect">
            <a:avLst/>
          </a:prstGeom>
        </p:spPr>
      </p:pic>
      <p:sp>
        <p:nvSpPr>
          <p:cNvPr id="5" name="Shape 0"/>
          <p:cNvSpPr/>
          <p:nvPr/>
        </p:nvSpPr>
        <p:spPr>
          <a:xfrm>
            <a:off x="-34290" y="0"/>
            <a:ext cx="12192000" cy="6858000"/>
          </a:xfrm>
          <a:prstGeom prst="rect">
            <a:avLst/>
          </a:prstGeom>
          <a:solidFill>
            <a:srgbClr val="FAF5EB">
              <a:alpha val="85000"/>
            </a:srgbClr>
          </a:solidFill>
          <a:ln/>
        </p:spPr>
      </p:sp>
      <p:sp>
        <p:nvSpPr>
          <p:cNvPr id="6" name="Text 1">
            <a:extLst>
              <a:ext uri="{FF2B5EF4-FFF2-40B4-BE49-F238E27FC236}">
                <a16:creationId xmlns:a16="http://schemas.microsoft.com/office/drawing/2014/main" id="{25B46025-EBC0-778A-7FE0-31AA926E544D}"/>
              </a:ext>
            </a:extLst>
          </p:cNvPr>
          <p:cNvSpPr/>
          <p:nvPr/>
        </p:nvSpPr>
        <p:spPr>
          <a:xfrm>
            <a:off x="894048" y="1617960"/>
            <a:ext cx="11636963" cy="726043"/>
          </a:xfrm>
          <a:prstGeom prst="rect">
            <a:avLst/>
          </a:prstGeom>
          <a:noFill/>
          <a:ln/>
        </p:spPr>
        <p:txBody>
          <a:bodyPr wrap="none" lIns="0" tIns="0" rIns="0" bIns="0" rtlCol="0" anchor="t"/>
          <a:lstStyle/>
          <a:p>
            <a:pPr marL="0" indent="0" algn="l">
              <a:lnSpc>
                <a:spcPts val="5700"/>
              </a:lnSpc>
              <a:buNone/>
            </a:pPr>
            <a:r>
              <a:rPr lang="en-US" sz="4550" dirty="0">
                <a:solidFill>
                  <a:srgbClr val="051D3A"/>
                </a:solidFill>
                <a:latin typeface="Funnel Display" pitchFamily="34" charset="0"/>
                <a:ea typeface="Funnel Display" pitchFamily="34" charset="-122"/>
                <a:cs typeface="Funnel Display" pitchFamily="34" charset="-120"/>
              </a:rPr>
              <a:t>Customer Satisfaction Prediction:</a:t>
            </a:r>
            <a:endParaRPr lang="en-US" sz="4550" dirty="0"/>
          </a:p>
        </p:txBody>
      </p:sp>
      <p:sp>
        <p:nvSpPr>
          <p:cNvPr id="7" name="Text 2">
            <a:extLst>
              <a:ext uri="{FF2B5EF4-FFF2-40B4-BE49-F238E27FC236}">
                <a16:creationId xmlns:a16="http://schemas.microsoft.com/office/drawing/2014/main" id="{085E11DB-3F52-CC7B-8C67-161553F59D95}"/>
              </a:ext>
            </a:extLst>
          </p:cNvPr>
          <p:cNvSpPr/>
          <p:nvPr/>
        </p:nvSpPr>
        <p:spPr>
          <a:xfrm>
            <a:off x="1388570" y="2538751"/>
            <a:ext cx="9612221" cy="1975247"/>
          </a:xfrm>
          <a:prstGeom prst="rect">
            <a:avLst/>
          </a:prstGeom>
          <a:noFill/>
          <a:ln/>
        </p:spPr>
        <p:txBody>
          <a:bodyPr wrap="square" lIns="0" tIns="0" rIns="0" bIns="0" rtlCol="0" anchor="t"/>
          <a:lstStyle/>
          <a:p>
            <a:pPr marL="0" indent="0" algn="l">
              <a:lnSpc>
                <a:spcPts val="3100"/>
              </a:lnSpc>
              <a:buNone/>
            </a:pPr>
            <a:r>
              <a:rPr lang="en-US" sz="1900" dirty="0">
                <a:solidFill>
                  <a:srgbClr val="2B3541"/>
                </a:solidFill>
                <a:latin typeface="Funnel Sans" pitchFamily="34" charset="0"/>
                <a:ea typeface="Funnel Sans" pitchFamily="34" charset="-122"/>
                <a:cs typeface="Funnel Sans" pitchFamily="34" charset="-120"/>
              </a:rPr>
              <a:t>This document details the development and deployment of a machine learning model designed to predict customer satisfaction. We will cover the entire project lifecycle, from initial data preprocessing and pipeline creation to model training, evaluation, and finally, deployment via a Streamlit application. The goal is to provide a comprehensive understanding of the methodologies and technologies employed to build a robust and actionable customer satisfaction prediction system.</a:t>
            </a:r>
            <a:endParaRPr lang="en-US" sz="1900" dirty="0"/>
          </a:p>
        </p:txBody>
      </p:sp>
    </p:spTree>
    <p:extLst>
      <p:ext uri="{BB962C8B-B14F-4D97-AF65-F5344CB8AC3E}">
        <p14:creationId xmlns:p14="http://schemas.microsoft.com/office/powerpoint/2010/main" val="5160577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a:extLst>
              <a:ext uri="{FF2B5EF4-FFF2-40B4-BE49-F238E27FC236}">
                <a16:creationId xmlns:a16="http://schemas.microsoft.com/office/drawing/2014/main" id="{04881B02-369E-6A17-F002-CFFCAAE76D5C}"/>
              </a:ext>
            </a:extLst>
          </p:cNvPr>
          <p:cNvPicPr>
            <a:picLocks noChangeAspect="1"/>
          </p:cNvPicPr>
          <p:nvPr/>
        </p:nvPicPr>
        <p:blipFill>
          <a:blip r:embed="rId2"/>
          <a:stretch>
            <a:fillRect/>
          </a:stretch>
        </p:blipFill>
        <p:spPr>
          <a:xfrm>
            <a:off x="8651964" y="0"/>
            <a:ext cx="3540036" cy="6858000"/>
          </a:xfrm>
          <a:prstGeom prst="rect">
            <a:avLst/>
          </a:prstGeom>
        </p:spPr>
      </p:pic>
      <p:sp>
        <p:nvSpPr>
          <p:cNvPr id="5" name="Text 0">
            <a:extLst>
              <a:ext uri="{FF2B5EF4-FFF2-40B4-BE49-F238E27FC236}">
                <a16:creationId xmlns:a16="http://schemas.microsoft.com/office/drawing/2014/main" id="{E3CC20A7-198E-9B56-EECE-24DAB5960D56}"/>
              </a:ext>
            </a:extLst>
          </p:cNvPr>
          <p:cNvSpPr/>
          <p:nvPr/>
        </p:nvSpPr>
        <p:spPr>
          <a:xfrm>
            <a:off x="752415" y="221558"/>
            <a:ext cx="3004674" cy="540782"/>
          </a:xfrm>
          <a:prstGeom prst="rect">
            <a:avLst/>
          </a:prstGeom>
          <a:noFill/>
          <a:ln/>
        </p:spPr>
        <p:txBody>
          <a:bodyPr wrap="none" lIns="0" tIns="0" rIns="0" bIns="0" rtlCol="0" anchor="t"/>
          <a:lstStyle/>
          <a:p>
            <a:pPr marL="0" indent="0" algn="l">
              <a:lnSpc>
                <a:spcPts val="5300"/>
              </a:lnSpc>
              <a:buNone/>
            </a:pPr>
            <a:r>
              <a:rPr lang="en-US" sz="4250" dirty="0">
                <a:solidFill>
                  <a:srgbClr val="051D3A"/>
                </a:solidFill>
                <a:latin typeface="Funnel Display" pitchFamily="34" charset="0"/>
                <a:ea typeface="Funnel Display" pitchFamily="34" charset="-122"/>
                <a:cs typeface="Funnel Display" pitchFamily="34" charset="-120"/>
              </a:rPr>
              <a:t>Author</a:t>
            </a:r>
            <a:endParaRPr lang="en-US" sz="4250" dirty="0"/>
          </a:p>
        </p:txBody>
      </p:sp>
      <p:sp>
        <p:nvSpPr>
          <p:cNvPr id="6" name="Text 1">
            <a:extLst>
              <a:ext uri="{FF2B5EF4-FFF2-40B4-BE49-F238E27FC236}">
                <a16:creationId xmlns:a16="http://schemas.microsoft.com/office/drawing/2014/main" id="{033EEAA4-E257-2005-C6A6-1AA3C066B184}"/>
              </a:ext>
            </a:extLst>
          </p:cNvPr>
          <p:cNvSpPr/>
          <p:nvPr/>
        </p:nvSpPr>
        <p:spPr>
          <a:xfrm>
            <a:off x="1529628" y="1008919"/>
            <a:ext cx="2403739" cy="540782"/>
          </a:xfrm>
          <a:prstGeom prst="rect">
            <a:avLst/>
          </a:prstGeom>
          <a:noFill/>
          <a:ln/>
        </p:spPr>
        <p:txBody>
          <a:bodyPr wrap="none" lIns="0" tIns="0" rIns="0" bIns="0" rtlCol="0" anchor="t"/>
          <a:lstStyle/>
          <a:p>
            <a:pPr marL="0" indent="0" algn="ctr">
              <a:lnSpc>
                <a:spcPts val="4250"/>
              </a:lnSpc>
              <a:buNone/>
            </a:pPr>
            <a:r>
              <a:rPr lang="en-US" sz="3400" dirty="0">
                <a:solidFill>
                  <a:srgbClr val="051D3A"/>
                </a:solidFill>
                <a:latin typeface="Funnel Display" pitchFamily="34" charset="0"/>
                <a:ea typeface="Funnel Display" pitchFamily="34" charset="-122"/>
                <a:cs typeface="Funnel Display" pitchFamily="34" charset="-120"/>
              </a:rPr>
              <a:t>Priyanshu Pandey</a:t>
            </a:r>
            <a:endParaRPr lang="en-US" sz="3400" dirty="0"/>
          </a:p>
        </p:txBody>
      </p:sp>
      <p:sp>
        <p:nvSpPr>
          <p:cNvPr id="7" name="Text 2">
            <a:extLst>
              <a:ext uri="{FF2B5EF4-FFF2-40B4-BE49-F238E27FC236}">
                <a16:creationId xmlns:a16="http://schemas.microsoft.com/office/drawing/2014/main" id="{4F9EAD05-7A2D-0E71-99D8-244DD24DCC69}"/>
              </a:ext>
            </a:extLst>
          </p:cNvPr>
          <p:cNvSpPr/>
          <p:nvPr/>
        </p:nvSpPr>
        <p:spPr>
          <a:xfrm>
            <a:off x="2731497" y="1529507"/>
            <a:ext cx="3994613" cy="367784"/>
          </a:xfrm>
          <a:prstGeom prst="rect">
            <a:avLst/>
          </a:prstGeom>
          <a:noFill/>
          <a:ln/>
        </p:spPr>
        <p:txBody>
          <a:bodyPr wrap="none" lIns="0" tIns="0" rIns="0" bIns="0" rtlCol="0" anchor="t"/>
          <a:lstStyle/>
          <a:p>
            <a:pPr marL="0" indent="0" algn="ctr">
              <a:lnSpc>
                <a:spcPts val="2850"/>
              </a:lnSpc>
              <a:buNone/>
            </a:pPr>
            <a:r>
              <a:rPr lang="en-US" sz="1800" dirty="0">
                <a:solidFill>
                  <a:srgbClr val="2B3541"/>
                </a:solidFill>
                <a:latin typeface="Funnel Sans" pitchFamily="34" charset="0"/>
                <a:ea typeface="Funnel Sans" pitchFamily="34" charset="-122"/>
                <a:cs typeface="Funnel Sans" pitchFamily="34" charset="-120"/>
              </a:rPr>
              <a:t>Diploma in Automation &amp; Robotics | Data Science intern in Unified Mentor</a:t>
            </a:r>
            <a:endParaRPr lang="en-US" sz="1800" dirty="0"/>
          </a:p>
        </p:txBody>
      </p:sp>
      <p:sp>
        <p:nvSpPr>
          <p:cNvPr id="8" name="Shape 3">
            <a:extLst>
              <a:ext uri="{FF2B5EF4-FFF2-40B4-BE49-F238E27FC236}">
                <a16:creationId xmlns:a16="http://schemas.microsoft.com/office/drawing/2014/main" id="{EC2143D6-71C9-C1A3-A704-E96ABF46FF81}"/>
              </a:ext>
            </a:extLst>
          </p:cNvPr>
          <p:cNvSpPr/>
          <p:nvPr/>
        </p:nvSpPr>
        <p:spPr>
          <a:xfrm>
            <a:off x="759924" y="1020825"/>
            <a:ext cx="45719" cy="815894"/>
          </a:xfrm>
          <a:prstGeom prst="rect">
            <a:avLst/>
          </a:prstGeom>
          <a:solidFill>
            <a:srgbClr val="3371A5"/>
          </a:solidFill>
          <a:ln/>
        </p:spPr>
      </p:sp>
      <p:sp>
        <p:nvSpPr>
          <p:cNvPr id="9" name="Text 4">
            <a:extLst>
              <a:ext uri="{FF2B5EF4-FFF2-40B4-BE49-F238E27FC236}">
                <a16:creationId xmlns:a16="http://schemas.microsoft.com/office/drawing/2014/main" id="{FB011BBB-2F58-A6ED-ED06-B8745340E168}"/>
              </a:ext>
            </a:extLst>
          </p:cNvPr>
          <p:cNvSpPr/>
          <p:nvPr/>
        </p:nvSpPr>
        <p:spPr>
          <a:xfrm>
            <a:off x="775476" y="1957863"/>
            <a:ext cx="7734042" cy="2942273"/>
          </a:xfrm>
          <a:prstGeom prst="rect">
            <a:avLst/>
          </a:prstGeom>
          <a:noFill/>
          <a:ln/>
        </p:spPr>
        <p:txBody>
          <a:bodyPr wrap="square" lIns="0" tIns="0" rIns="0" bIns="0" rtlCol="0" anchor="t"/>
          <a:lstStyle/>
          <a:p>
            <a:pPr marL="0" indent="0" algn="l">
              <a:lnSpc>
                <a:spcPts val="2850"/>
              </a:lnSpc>
              <a:buNone/>
            </a:pPr>
            <a:r>
              <a:rPr lang="en-US" sz="1800" dirty="0">
                <a:solidFill>
                  <a:srgbClr val="2B3541"/>
                </a:solidFill>
                <a:latin typeface="Funnel Sans" pitchFamily="34" charset="0"/>
                <a:ea typeface="Funnel Sans" pitchFamily="34" charset="-122"/>
                <a:cs typeface="Funnel Sans" pitchFamily="34" charset="-120"/>
              </a:rPr>
              <a:t>Priyanshu Pandey is an enthusiastic and driven aspiring Data Scientist with a strong foundation in Automation &amp; Robotics. With a keen interest in leveraging data to solve real-world problems, Priyanshu is passionate about machine learning, predictive analytics, and building intelligent systems. This customer satisfaction prediction project exemplifies Priyanshu's commitment to practical application of data science principles, from data preprocessing and model development to interactive deployment.</a:t>
            </a:r>
            <a:endParaRPr lang="en-US" sz="1800" dirty="0"/>
          </a:p>
        </p:txBody>
      </p:sp>
      <p:pic>
        <p:nvPicPr>
          <p:cNvPr id="10" name="Image 1" descr="preencoded.png">
            <a:hlinkClick r:id="rId3"/>
            <a:extLst>
              <a:ext uri="{FF2B5EF4-FFF2-40B4-BE49-F238E27FC236}">
                <a16:creationId xmlns:a16="http://schemas.microsoft.com/office/drawing/2014/main" id="{C3D2EB9D-A3E6-B23A-FC3B-5C7CAC46976B}"/>
              </a:ext>
            </a:extLst>
          </p:cNvPr>
          <p:cNvPicPr>
            <a:picLocks noChangeAspect="1"/>
          </p:cNvPicPr>
          <p:nvPr/>
        </p:nvPicPr>
        <p:blipFill>
          <a:blip r:embed="rId4"/>
          <a:stretch>
            <a:fillRect/>
          </a:stretch>
        </p:blipFill>
        <p:spPr>
          <a:xfrm>
            <a:off x="782782" y="4785126"/>
            <a:ext cx="2203013" cy="632103"/>
          </a:xfrm>
          <a:prstGeom prst="rect">
            <a:avLst/>
          </a:prstGeom>
        </p:spPr>
      </p:pic>
      <p:pic>
        <p:nvPicPr>
          <p:cNvPr id="11" name="Image 2" descr="preencoded.png">
            <a:hlinkClick r:id="rId5"/>
            <a:extLst>
              <a:ext uri="{FF2B5EF4-FFF2-40B4-BE49-F238E27FC236}">
                <a16:creationId xmlns:a16="http://schemas.microsoft.com/office/drawing/2014/main" id="{3D9C904C-AFE5-26F6-195A-32A245C2B6F3}"/>
              </a:ext>
            </a:extLst>
          </p:cNvPr>
          <p:cNvPicPr>
            <a:picLocks noChangeAspect="1"/>
          </p:cNvPicPr>
          <p:nvPr/>
        </p:nvPicPr>
        <p:blipFill>
          <a:blip r:embed="rId6"/>
          <a:stretch>
            <a:fillRect/>
          </a:stretch>
        </p:blipFill>
        <p:spPr>
          <a:xfrm>
            <a:off x="4001852" y="4785126"/>
            <a:ext cx="1913233" cy="632103"/>
          </a:xfrm>
          <a:prstGeom prst="rect">
            <a:avLst/>
          </a:prstGeom>
        </p:spPr>
      </p:pic>
    </p:spTree>
    <p:extLst>
      <p:ext uri="{BB962C8B-B14F-4D97-AF65-F5344CB8AC3E}">
        <p14:creationId xmlns:p14="http://schemas.microsoft.com/office/powerpoint/2010/main" val="24746698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7B22C13F-21D6-3235-330C-502E30316845}"/>
              </a:ext>
            </a:extLst>
          </p:cNvPr>
          <p:cNvSpPr/>
          <p:nvPr/>
        </p:nvSpPr>
        <p:spPr>
          <a:xfrm>
            <a:off x="968694" y="553283"/>
            <a:ext cx="2006478" cy="583763"/>
          </a:xfrm>
          <a:prstGeom prst="rect">
            <a:avLst/>
          </a:prstGeom>
          <a:noFill/>
          <a:ln/>
        </p:spPr>
        <p:txBody>
          <a:bodyPr wrap="none" lIns="0" tIns="0" rIns="0" bIns="0" rtlCol="0" anchor="t"/>
          <a:lstStyle/>
          <a:p>
            <a:pPr marL="0" indent="0" algn="l">
              <a:lnSpc>
                <a:spcPts val="4550"/>
              </a:lnSpc>
              <a:buNone/>
            </a:pPr>
            <a:r>
              <a:rPr lang="en-US" sz="3650" dirty="0">
                <a:solidFill>
                  <a:srgbClr val="051D3A"/>
                </a:solidFill>
                <a:latin typeface="Funnel Display" pitchFamily="34" charset="0"/>
                <a:ea typeface="Funnel Display" pitchFamily="34" charset="-122"/>
                <a:cs typeface="Funnel Display" pitchFamily="34" charset="-120"/>
              </a:rPr>
              <a:t>Project Architecture</a:t>
            </a:r>
            <a:endParaRPr lang="en-US" sz="3650" dirty="0"/>
          </a:p>
        </p:txBody>
      </p:sp>
      <p:sp>
        <p:nvSpPr>
          <p:cNvPr id="5" name="Text 1">
            <a:extLst>
              <a:ext uri="{FF2B5EF4-FFF2-40B4-BE49-F238E27FC236}">
                <a16:creationId xmlns:a16="http://schemas.microsoft.com/office/drawing/2014/main" id="{A2935D2F-C7EE-01AF-FC2C-28FDDA610B20}"/>
              </a:ext>
            </a:extLst>
          </p:cNvPr>
          <p:cNvSpPr/>
          <p:nvPr/>
        </p:nvSpPr>
        <p:spPr>
          <a:xfrm>
            <a:off x="968693" y="1534001"/>
            <a:ext cx="10629258" cy="952619"/>
          </a:xfrm>
          <a:prstGeom prst="rect">
            <a:avLst/>
          </a:prstGeom>
          <a:noFill/>
          <a:ln/>
        </p:spPr>
        <p:txBody>
          <a:bodyPr wrap="square" lIns="0" tIns="0" rIns="0" bIns="0" rtlCol="0" anchor="t"/>
          <a:lstStyle/>
          <a:p>
            <a:pPr marL="0" indent="0" algn="l">
              <a:lnSpc>
                <a:spcPts val="2500"/>
              </a:lnSpc>
              <a:buNone/>
            </a:pPr>
            <a:r>
              <a:rPr lang="en-US" sz="1550" dirty="0">
                <a:solidFill>
                  <a:srgbClr val="2B3541"/>
                </a:solidFill>
                <a:latin typeface="Funnel Sans" pitchFamily="34" charset="0"/>
                <a:ea typeface="Funnel Sans" pitchFamily="34" charset="-122"/>
                <a:cs typeface="Funnel Sans" pitchFamily="34" charset="-120"/>
              </a:rPr>
              <a:t>A well-organized project structure is crucial for maintainability, collaboration, and scalability. Our project adheres to a logical hierarchy, separating concerns such as data storage, analytical notebooks, and deployment assets. This structure facilitates clear navigation and streamlines the development process for data scientists and ML engineers alike.</a:t>
            </a:r>
            <a:endParaRPr lang="en-US" sz="1550" dirty="0"/>
          </a:p>
        </p:txBody>
      </p:sp>
      <p:sp>
        <p:nvSpPr>
          <p:cNvPr id="6" name="Shape 2">
            <a:extLst>
              <a:ext uri="{FF2B5EF4-FFF2-40B4-BE49-F238E27FC236}">
                <a16:creationId xmlns:a16="http://schemas.microsoft.com/office/drawing/2014/main" id="{30E18D11-5017-C12C-DD54-FBB880BDED0D}"/>
              </a:ext>
            </a:extLst>
          </p:cNvPr>
          <p:cNvSpPr/>
          <p:nvPr/>
        </p:nvSpPr>
        <p:spPr>
          <a:xfrm>
            <a:off x="968692" y="2609048"/>
            <a:ext cx="4573692" cy="3695669"/>
          </a:xfrm>
          <a:prstGeom prst="roundRect">
            <a:avLst>
              <a:gd name="adj" fmla="val 2200"/>
            </a:avLst>
          </a:prstGeom>
          <a:solidFill>
            <a:srgbClr val="EDE8DE"/>
          </a:solidFill>
          <a:ln/>
        </p:spPr>
      </p:sp>
      <p:sp>
        <p:nvSpPr>
          <p:cNvPr id="8" name="Text 4">
            <a:extLst>
              <a:ext uri="{FF2B5EF4-FFF2-40B4-BE49-F238E27FC236}">
                <a16:creationId xmlns:a16="http://schemas.microsoft.com/office/drawing/2014/main" id="{D4C9958F-32E0-F30F-416A-273414FD58A2}"/>
              </a:ext>
            </a:extLst>
          </p:cNvPr>
          <p:cNvSpPr/>
          <p:nvPr/>
        </p:nvSpPr>
        <p:spPr>
          <a:xfrm>
            <a:off x="968692" y="2609048"/>
            <a:ext cx="4573692" cy="3695669"/>
          </a:xfrm>
          <a:prstGeom prst="rect">
            <a:avLst/>
          </a:prstGeom>
          <a:noFill/>
          <a:ln/>
        </p:spPr>
        <p:txBody>
          <a:bodyPr wrap="square" lIns="0" tIns="0" rIns="0" bIns="0" rtlCol="0" anchor="t"/>
          <a:lstStyle/>
          <a:p>
            <a:pPr marL="0" indent="0" algn="l">
              <a:lnSpc>
                <a:spcPts val="2500"/>
              </a:lnSpc>
              <a:buNone/>
            </a:pPr>
            <a:r>
              <a:rPr lang="en-US" sz="1550" dirty="0">
                <a:solidFill>
                  <a:srgbClr val="2B3541"/>
                </a:solidFill>
                <a:highlight>
                  <a:srgbClr val="EDE8DE"/>
                </a:highlight>
                <a:latin typeface="Consolas" pitchFamily="34" charset="0"/>
                <a:ea typeface="Consolas" pitchFamily="34" charset="-122"/>
                <a:cs typeface="Consolas" pitchFamily="34" charset="-120"/>
              </a:rPr>
              <a:t>├── data/</a:t>
            </a:r>
          </a:p>
          <a:p>
            <a:pPr marL="0" indent="0" algn="l">
              <a:lnSpc>
                <a:spcPts val="2500"/>
              </a:lnSpc>
              <a:buNone/>
            </a:pPr>
            <a:r>
              <a:rPr lang="en-US" sz="1550" dirty="0">
                <a:solidFill>
                  <a:srgbClr val="2B3541"/>
                </a:solidFill>
                <a:highlight>
                  <a:srgbClr val="EDE8DE"/>
                </a:highlight>
                <a:latin typeface="Consolas" pitchFamily="34" charset="0"/>
                <a:ea typeface="Consolas" pitchFamily="34" charset="-122"/>
                <a:cs typeface="Consolas" pitchFamily="34" charset="-120"/>
              </a:rPr>
              <a:t>├── notebooks/</a:t>
            </a:r>
          </a:p>
          <a:p>
            <a:pPr marL="0" indent="0" algn="l">
              <a:lnSpc>
                <a:spcPts val="2500"/>
              </a:lnSpc>
              <a:buNone/>
            </a:pPr>
            <a:r>
              <a:rPr lang="en-US" sz="1550" dirty="0">
                <a:solidFill>
                  <a:srgbClr val="2B3541"/>
                </a:solidFill>
                <a:highlight>
                  <a:srgbClr val="EDE8DE"/>
                </a:highlight>
                <a:latin typeface="Consolas" pitchFamily="34" charset="0"/>
                <a:ea typeface="Consolas" pitchFamily="34" charset="-122"/>
                <a:cs typeface="Consolas" pitchFamily="34" charset="-120"/>
              </a:rPr>
              <a:t>│   ├── </a:t>
            </a:r>
            <a:r>
              <a:rPr lang="en-US" sz="1550" dirty="0" err="1">
                <a:solidFill>
                  <a:srgbClr val="2B3541"/>
                </a:solidFill>
                <a:highlight>
                  <a:srgbClr val="EDE8DE"/>
                </a:highlight>
                <a:latin typeface="Consolas" pitchFamily="34" charset="0"/>
                <a:ea typeface="Consolas" pitchFamily="34" charset="-122"/>
                <a:cs typeface="Consolas" pitchFamily="34" charset="-120"/>
              </a:rPr>
              <a:t>clean.ipynb</a:t>
            </a:r>
            <a:endParaRPr lang="en-US" sz="1550" dirty="0">
              <a:solidFill>
                <a:srgbClr val="2B3541"/>
              </a:solidFill>
              <a:highlight>
                <a:srgbClr val="EDE8DE"/>
              </a:highlight>
              <a:latin typeface="Consolas" pitchFamily="34" charset="0"/>
              <a:ea typeface="Consolas" pitchFamily="34" charset="-122"/>
              <a:cs typeface="Consolas" pitchFamily="34" charset="-120"/>
            </a:endParaRPr>
          </a:p>
          <a:p>
            <a:pPr marL="0" indent="0" algn="l">
              <a:lnSpc>
                <a:spcPts val="2500"/>
              </a:lnSpc>
              <a:buNone/>
            </a:pPr>
            <a:r>
              <a:rPr lang="en-US" sz="1550" dirty="0">
                <a:solidFill>
                  <a:srgbClr val="2B3541"/>
                </a:solidFill>
                <a:highlight>
                  <a:srgbClr val="EDE8DE"/>
                </a:highlight>
                <a:latin typeface="Consolas" pitchFamily="34" charset="0"/>
                <a:ea typeface="Consolas" pitchFamily="34" charset="-122"/>
                <a:cs typeface="Consolas" pitchFamily="34" charset="-120"/>
              </a:rPr>
              <a:t>│   └── </a:t>
            </a:r>
            <a:r>
              <a:rPr lang="en-US" sz="1550" dirty="0" err="1">
                <a:solidFill>
                  <a:srgbClr val="2B3541"/>
                </a:solidFill>
                <a:highlight>
                  <a:srgbClr val="EDE8DE"/>
                </a:highlight>
                <a:latin typeface="Consolas" pitchFamily="34" charset="0"/>
                <a:ea typeface="Consolas" pitchFamily="34" charset="-122"/>
                <a:cs typeface="Consolas" pitchFamily="34" charset="-120"/>
              </a:rPr>
              <a:t>model_train.ipynb</a:t>
            </a:r>
            <a:endParaRPr lang="en-US" sz="1550" dirty="0">
              <a:solidFill>
                <a:srgbClr val="2B3541"/>
              </a:solidFill>
              <a:highlight>
                <a:srgbClr val="EDE8DE"/>
              </a:highlight>
              <a:latin typeface="Consolas" pitchFamily="34" charset="0"/>
              <a:ea typeface="Consolas" pitchFamily="34" charset="-122"/>
              <a:cs typeface="Consolas" pitchFamily="34" charset="-120"/>
            </a:endParaRPr>
          </a:p>
          <a:p>
            <a:pPr marL="0" indent="0" algn="l">
              <a:lnSpc>
                <a:spcPts val="2500"/>
              </a:lnSpc>
              <a:buNone/>
            </a:pPr>
            <a:r>
              <a:rPr lang="en-US" sz="1550" dirty="0">
                <a:solidFill>
                  <a:srgbClr val="2B3541"/>
                </a:solidFill>
                <a:highlight>
                  <a:srgbClr val="EDE8DE"/>
                </a:highlight>
                <a:latin typeface="Consolas" pitchFamily="34" charset="0"/>
                <a:ea typeface="Consolas" pitchFamily="34" charset="-122"/>
                <a:cs typeface="Consolas" pitchFamily="34" charset="-120"/>
              </a:rPr>
              <a:t>├── Model Deploy/</a:t>
            </a:r>
          </a:p>
          <a:p>
            <a:pPr marL="0" indent="0" algn="l">
              <a:lnSpc>
                <a:spcPts val="2500"/>
              </a:lnSpc>
              <a:buNone/>
            </a:pPr>
            <a:r>
              <a:rPr lang="en-US" sz="1550" dirty="0">
                <a:solidFill>
                  <a:srgbClr val="2B3541"/>
                </a:solidFill>
                <a:highlight>
                  <a:srgbClr val="EDE8DE"/>
                </a:highlight>
                <a:latin typeface="Consolas" pitchFamily="34" charset="0"/>
                <a:ea typeface="Consolas" pitchFamily="34" charset="-122"/>
                <a:cs typeface="Consolas" pitchFamily="34" charset="-120"/>
              </a:rPr>
              <a:t>│   ├── app.py</a:t>
            </a:r>
          </a:p>
          <a:p>
            <a:pPr marL="0" indent="0" algn="l">
              <a:lnSpc>
                <a:spcPts val="2500"/>
              </a:lnSpc>
              <a:buNone/>
            </a:pPr>
            <a:r>
              <a:rPr lang="en-US" sz="1550" dirty="0">
                <a:solidFill>
                  <a:srgbClr val="2B3541"/>
                </a:solidFill>
                <a:highlight>
                  <a:srgbClr val="EDE8DE"/>
                </a:highlight>
                <a:latin typeface="Consolas" pitchFamily="34" charset="0"/>
                <a:ea typeface="Consolas" pitchFamily="34" charset="-122"/>
                <a:cs typeface="Consolas" pitchFamily="34" charset="-120"/>
              </a:rPr>
              <a:t>│   └── </a:t>
            </a:r>
            <a:r>
              <a:rPr lang="en-US" sz="1550" dirty="0" err="1">
                <a:solidFill>
                  <a:srgbClr val="2B3541"/>
                </a:solidFill>
                <a:highlight>
                  <a:srgbClr val="EDE8DE"/>
                </a:highlight>
                <a:latin typeface="Consolas" pitchFamily="34" charset="0"/>
                <a:ea typeface="Consolas" pitchFamily="34" charset="-122"/>
                <a:cs typeface="Consolas" pitchFamily="34" charset="-120"/>
              </a:rPr>
              <a:t>model.pkl</a:t>
            </a:r>
            <a:endParaRPr lang="en-US" sz="1550" dirty="0">
              <a:solidFill>
                <a:srgbClr val="2B3541"/>
              </a:solidFill>
              <a:highlight>
                <a:srgbClr val="EDE8DE"/>
              </a:highlight>
              <a:latin typeface="Consolas" pitchFamily="34" charset="0"/>
              <a:ea typeface="Consolas" pitchFamily="34" charset="-122"/>
              <a:cs typeface="Consolas" pitchFamily="34" charset="-120"/>
            </a:endParaRPr>
          </a:p>
          <a:p>
            <a:pPr marL="0" indent="0" algn="l">
              <a:lnSpc>
                <a:spcPts val="2500"/>
              </a:lnSpc>
              <a:buNone/>
            </a:pPr>
            <a:r>
              <a:rPr lang="en-US" sz="1550" dirty="0">
                <a:solidFill>
                  <a:srgbClr val="2B3541"/>
                </a:solidFill>
                <a:highlight>
                  <a:srgbClr val="EDE8DE"/>
                </a:highlight>
                <a:latin typeface="Consolas" pitchFamily="34" charset="0"/>
                <a:ea typeface="Consolas" pitchFamily="34" charset="-122"/>
                <a:cs typeface="Consolas" pitchFamily="34" charset="-120"/>
              </a:rPr>
              <a:t>├── requirements.txt</a:t>
            </a:r>
          </a:p>
          <a:p>
            <a:pPr marL="0" indent="0" algn="l">
              <a:lnSpc>
                <a:spcPts val="2500"/>
              </a:lnSpc>
              <a:buNone/>
            </a:pPr>
            <a:r>
              <a:rPr lang="en-US" sz="1550" dirty="0">
                <a:solidFill>
                  <a:srgbClr val="2B3541"/>
                </a:solidFill>
                <a:highlight>
                  <a:srgbClr val="EDE8DE"/>
                </a:highlight>
                <a:latin typeface="Consolas" pitchFamily="34" charset="0"/>
                <a:ea typeface="Consolas" pitchFamily="34" charset="-122"/>
                <a:cs typeface="Consolas" pitchFamily="34" charset="-120"/>
              </a:rPr>
              <a:t>├── README.md</a:t>
            </a:r>
          </a:p>
          <a:p>
            <a:pPr marL="0" indent="0" algn="l">
              <a:lnSpc>
                <a:spcPts val="2500"/>
              </a:lnSpc>
              <a:buNone/>
            </a:pPr>
            <a:r>
              <a:rPr lang="en-US" sz="1550" dirty="0">
                <a:solidFill>
                  <a:srgbClr val="2B3541"/>
                </a:solidFill>
                <a:highlight>
                  <a:srgbClr val="EDE8DE"/>
                </a:highlight>
                <a:latin typeface="Consolas" pitchFamily="34" charset="0"/>
                <a:ea typeface="Consolas" pitchFamily="34" charset="-122"/>
                <a:cs typeface="Consolas" pitchFamily="34" charset="-120"/>
              </a:rPr>
              <a:t>├── Customer satisfaction report dashboard</a:t>
            </a:r>
            <a:endParaRPr lang="en-US" sz="1550" dirty="0"/>
          </a:p>
        </p:txBody>
      </p:sp>
      <p:sp>
        <p:nvSpPr>
          <p:cNvPr id="9" name="Text 5">
            <a:extLst>
              <a:ext uri="{FF2B5EF4-FFF2-40B4-BE49-F238E27FC236}">
                <a16:creationId xmlns:a16="http://schemas.microsoft.com/office/drawing/2014/main" id="{581B6282-D2E3-C5FB-D2C0-B86AA7D1264C}"/>
              </a:ext>
            </a:extLst>
          </p:cNvPr>
          <p:cNvSpPr/>
          <p:nvPr/>
        </p:nvSpPr>
        <p:spPr>
          <a:xfrm>
            <a:off x="5771147" y="2669351"/>
            <a:ext cx="5452161" cy="2693769"/>
          </a:xfrm>
          <a:prstGeom prst="rect">
            <a:avLst/>
          </a:prstGeom>
          <a:noFill/>
          <a:ln/>
        </p:spPr>
        <p:txBody>
          <a:bodyPr wrap="square" lIns="0" tIns="0" rIns="0" bIns="0" rtlCol="0" anchor="t"/>
          <a:lstStyle/>
          <a:p>
            <a:pPr marL="0" indent="0" algn="l">
              <a:lnSpc>
                <a:spcPts val="2500"/>
              </a:lnSpc>
              <a:buNone/>
            </a:pPr>
            <a:r>
              <a:rPr lang="en-US" sz="1550" dirty="0">
                <a:solidFill>
                  <a:srgbClr val="2B3541"/>
                </a:solidFill>
                <a:latin typeface="Funnel Sans" pitchFamily="34" charset="0"/>
                <a:ea typeface="Funnel Sans" pitchFamily="34" charset="-122"/>
                <a:cs typeface="Funnel Sans" pitchFamily="34" charset="-120"/>
              </a:rPr>
              <a:t>The </a:t>
            </a:r>
            <a:r>
              <a:rPr lang="en-US" sz="1550" dirty="0">
                <a:solidFill>
                  <a:srgbClr val="2B3541"/>
                </a:solidFill>
                <a:highlight>
                  <a:srgbClr val="EDE8DE"/>
                </a:highlight>
                <a:latin typeface="Consolas" pitchFamily="34" charset="0"/>
                <a:ea typeface="Consolas" pitchFamily="34" charset="-122"/>
                <a:cs typeface="Consolas" pitchFamily="34" charset="-120"/>
              </a:rPr>
              <a:t>data/</a:t>
            </a:r>
            <a:r>
              <a:rPr lang="en-US" sz="1550" dirty="0">
                <a:solidFill>
                  <a:srgbClr val="2B3541"/>
                </a:solidFill>
                <a:latin typeface="Funnel Sans" pitchFamily="34" charset="0"/>
                <a:ea typeface="Funnel Sans" pitchFamily="34" charset="-122"/>
                <a:cs typeface="Funnel Sans" pitchFamily="34" charset="-120"/>
              </a:rPr>
              <a:t> directory is dedicated to raw and processed datasets. </a:t>
            </a:r>
            <a:r>
              <a:rPr lang="en-US" sz="1550" dirty="0">
                <a:solidFill>
                  <a:srgbClr val="2B3541"/>
                </a:solidFill>
                <a:highlight>
                  <a:srgbClr val="EDE8DE"/>
                </a:highlight>
                <a:latin typeface="Consolas" pitchFamily="34" charset="0"/>
                <a:ea typeface="Consolas" pitchFamily="34" charset="-122"/>
                <a:cs typeface="Consolas" pitchFamily="34" charset="-120"/>
              </a:rPr>
              <a:t>notebooks/</a:t>
            </a:r>
            <a:r>
              <a:rPr lang="en-US" sz="1550" dirty="0">
                <a:solidFill>
                  <a:srgbClr val="2B3541"/>
                </a:solidFill>
                <a:latin typeface="Funnel Sans" pitchFamily="34" charset="0"/>
                <a:ea typeface="Funnel Sans" pitchFamily="34" charset="-122"/>
                <a:cs typeface="Funnel Sans" pitchFamily="34" charset="-120"/>
              </a:rPr>
              <a:t> houses the analytical scripts for data cleaning and model training, ensuring reproducibility. The </a:t>
            </a:r>
            <a:r>
              <a:rPr lang="en-US" sz="1550" dirty="0">
                <a:solidFill>
                  <a:srgbClr val="2B3541"/>
                </a:solidFill>
                <a:highlight>
                  <a:srgbClr val="EDE8DE"/>
                </a:highlight>
                <a:latin typeface="Consolas" pitchFamily="34" charset="0"/>
                <a:ea typeface="Consolas" pitchFamily="34" charset="-122"/>
                <a:cs typeface="Consolas" pitchFamily="34" charset="-120"/>
              </a:rPr>
              <a:t>Model Deploy/</a:t>
            </a:r>
            <a:r>
              <a:rPr lang="en-US" sz="1550" dirty="0">
                <a:solidFill>
                  <a:srgbClr val="2B3541"/>
                </a:solidFill>
                <a:latin typeface="Funnel Sans" pitchFamily="34" charset="0"/>
                <a:ea typeface="Funnel Sans" pitchFamily="34" charset="-122"/>
                <a:cs typeface="Funnel Sans" pitchFamily="34" charset="-120"/>
              </a:rPr>
              <a:t> folder contains the Streamlit application and the serialized model, ready for serving predictions. This modular approach supports continuous integration and rapid iteration.</a:t>
            </a:r>
            <a:endParaRPr lang="en-US" sz="1550" dirty="0"/>
          </a:p>
        </p:txBody>
      </p:sp>
    </p:spTree>
    <p:extLst>
      <p:ext uri="{BB962C8B-B14F-4D97-AF65-F5344CB8AC3E}">
        <p14:creationId xmlns:p14="http://schemas.microsoft.com/office/powerpoint/2010/main" val="24705043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58A44802-BDD1-D72B-283B-7739F5D4D5FD}"/>
              </a:ext>
            </a:extLst>
          </p:cNvPr>
          <p:cNvSpPr/>
          <p:nvPr/>
        </p:nvSpPr>
        <p:spPr>
          <a:xfrm>
            <a:off x="949989" y="427719"/>
            <a:ext cx="5301104" cy="570667"/>
          </a:xfrm>
          <a:prstGeom prst="rect">
            <a:avLst/>
          </a:prstGeom>
          <a:noFill/>
          <a:ln/>
        </p:spPr>
        <p:txBody>
          <a:bodyPr wrap="none" lIns="0" tIns="0" rIns="0" bIns="0" rtlCol="0" anchor="t"/>
          <a:lstStyle/>
          <a:p>
            <a:pPr marL="0" indent="0" algn="l">
              <a:lnSpc>
                <a:spcPts val="4450"/>
              </a:lnSpc>
              <a:buNone/>
            </a:pPr>
            <a:r>
              <a:rPr lang="en-US" sz="3550" dirty="0">
                <a:solidFill>
                  <a:srgbClr val="051D3A"/>
                </a:solidFill>
                <a:latin typeface="Funnel Display" pitchFamily="34" charset="0"/>
                <a:ea typeface="Funnel Display" pitchFamily="34" charset="-122"/>
                <a:cs typeface="Funnel Display" pitchFamily="34" charset="-120"/>
              </a:rPr>
              <a:t>Core Objectives &amp; Deliverables</a:t>
            </a:r>
            <a:endParaRPr lang="en-US" sz="3550" dirty="0"/>
          </a:p>
        </p:txBody>
      </p:sp>
      <p:sp>
        <p:nvSpPr>
          <p:cNvPr id="5" name="Text 1">
            <a:extLst>
              <a:ext uri="{FF2B5EF4-FFF2-40B4-BE49-F238E27FC236}">
                <a16:creationId xmlns:a16="http://schemas.microsoft.com/office/drawing/2014/main" id="{A0AFAB09-EB7B-EE7E-41C1-B80C4E5946F3}"/>
              </a:ext>
            </a:extLst>
          </p:cNvPr>
          <p:cNvSpPr/>
          <p:nvPr/>
        </p:nvSpPr>
        <p:spPr>
          <a:xfrm>
            <a:off x="949989" y="1107122"/>
            <a:ext cx="10292019" cy="931545"/>
          </a:xfrm>
          <a:prstGeom prst="rect">
            <a:avLst/>
          </a:prstGeom>
          <a:noFill/>
          <a:ln/>
        </p:spPr>
        <p:txBody>
          <a:bodyPr wrap="square" lIns="0" tIns="0" rIns="0" bIns="0" rtlCol="0" anchor="t"/>
          <a:lstStyle/>
          <a:p>
            <a:pPr marL="0" indent="0" algn="l">
              <a:lnSpc>
                <a:spcPts val="2400"/>
              </a:lnSpc>
              <a:buNone/>
            </a:pPr>
            <a:r>
              <a:rPr lang="en-US" sz="1500" dirty="0">
                <a:solidFill>
                  <a:srgbClr val="2B3541"/>
                </a:solidFill>
                <a:latin typeface="Funnel Sans" pitchFamily="34" charset="0"/>
                <a:ea typeface="Funnel Sans" pitchFamily="34" charset="-122"/>
                <a:cs typeface="Funnel Sans" pitchFamily="34" charset="-120"/>
              </a:rPr>
              <a:t>The primary aim of this initiative is twofold: to accurately predict customer satisfaction levels and to present these insights through an intuitive and aesthetically pleasing Power BI dashboard. This integrated approach ensures that the predictive power of machine learning is translated into tangible business intelligence, empowering stakeholders to make data-driven decisions and improve customer experiences.</a:t>
            </a:r>
            <a:endParaRPr lang="en-US" sz="1500" dirty="0"/>
          </a:p>
        </p:txBody>
      </p:sp>
      <p:sp>
        <p:nvSpPr>
          <p:cNvPr id="6" name="Shape 2">
            <a:extLst>
              <a:ext uri="{FF2B5EF4-FFF2-40B4-BE49-F238E27FC236}">
                <a16:creationId xmlns:a16="http://schemas.microsoft.com/office/drawing/2014/main" id="{D421BFE7-EFDE-E424-EDC5-097E069586BD}"/>
              </a:ext>
            </a:extLst>
          </p:cNvPr>
          <p:cNvSpPr/>
          <p:nvPr/>
        </p:nvSpPr>
        <p:spPr>
          <a:xfrm>
            <a:off x="949990" y="2463316"/>
            <a:ext cx="10292019" cy="1113195"/>
          </a:xfrm>
          <a:prstGeom prst="roundRect">
            <a:avLst>
              <a:gd name="adj" fmla="val 5596"/>
            </a:avLst>
          </a:prstGeom>
          <a:solidFill>
            <a:srgbClr val="FAF5EB"/>
          </a:solidFill>
          <a:ln w="22860">
            <a:solidFill>
              <a:srgbClr val="D5CDBE"/>
            </a:solidFill>
            <a:prstDash val="solid"/>
          </a:ln>
        </p:spPr>
      </p:sp>
      <p:pic>
        <p:nvPicPr>
          <p:cNvPr id="8" name="Image 0" descr="preencoded.png">
            <a:extLst>
              <a:ext uri="{FF2B5EF4-FFF2-40B4-BE49-F238E27FC236}">
                <a16:creationId xmlns:a16="http://schemas.microsoft.com/office/drawing/2014/main" id="{CF1F5B9C-E069-1D1E-B736-FD37D88F10BB}"/>
              </a:ext>
            </a:extLst>
          </p:cNvPr>
          <p:cNvPicPr>
            <a:picLocks noChangeAspect="1"/>
          </p:cNvPicPr>
          <p:nvPr/>
        </p:nvPicPr>
        <p:blipFill>
          <a:blip r:embed="rId2"/>
          <a:stretch>
            <a:fillRect/>
          </a:stretch>
        </p:blipFill>
        <p:spPr>
          <a:xfrm>
            <a:off x="1211571" y="2792762"/>
            <a:ext cx="235948" cy="410626"/>
          </a:xfrm>
          <a:prstGeom prst="rect">
            <a:avLst/>
          </a:prstGeom>
        </p:spPr>
      </p:pic>
      <p:sp>
        <p:nvSpPr>
          <p:cNvPr id="9" name="Text 4">
            <a:extLst>
              <a:ext uri="{FF2B5EF4-FFF2-40B4-BE49-F238E27FC236}">
                <a16:creationId xmlns:a16="http://schemas.microsoft.com/office/drawing/2014/main" id="{2D666F98-C1F5-EDF2-D455-D8046FE9D3AE}"/>
              </a:ext>
            </a:extLst>
          </p:cNvPr>
          <p:cNvSpPr/>
          <p:nvPr/>
        </p:nvSpPr>
        <p:spPr>
          <a:xfrm>
            <a:off x="1942971" y="2463315"/>
            <a:ext cx="1850993" cy="322049"/>
          </a:xfrm>
          <a:prstGeom prst="rect">
            <a:avLst/>
          </a:prstGeom>
          <a:noFill/>
          <a:ln/>
        </p:spPr>
        <p:txBody>
          <a:bodyPr wrap="none" lIns="0" tIns="0" rIns="0" bIns="0" rtlCol="0" anchor="t"/>
          <a:lstStyle/>
          <a:p>
            <a:pPr marL="0" indent="0" algn="l">
              <a:lnSpc>
                <a:spcPts val="2200"/>
              </a:lnSpc>
              <a:buNone/>
            </a:pPr>
            <a:r>
              <a:rPr lang="en-US" sz="1750" dirty="0">
                <a:solidFill>
                  <a:srgbClr val="2B3541"/>
                </a:solidFill>
                <a:latin typeface="Funnel Display" pitchFamily="34" charset="0"/>
                <a:ea typeface="Funnel Display" pitchFamily="34" charset="-122"/>
                <a:cs typeface="Funnel Display" pitchFamily="34" charset="-120"/>
              </a:rPr>
              <a:t>Predictive Accuracy</a:t>
            </a:r>
            <a:endParaRPr lang="en-US" sz="1750" dirty="0"/>
          </a:p>
        </p:txBody>
      </p:sp>
      <p:sp>
        <p:nvSpPr>
          <p:cNvPr id="10" name="Text 5">
            <a:extLst>
              <a:ext uri="{FF2B5EF4-FFF2-40B4-BE49-F238E27FC236}">
                <a16:creationId xmlns:a16="http://schemas.microsoft.com/office/drawing/2014/main" id="{E6E0BA86-8BA4-49C1-A87A-7A6AA8237DD8}"/>
              </a:ext>
            </a:extLst>
          </p:cNvPr>
          <p:cNvSpPr/>
          <p:nvPr/>
        </p:nvSpPr>
        <p:spPr>
          <a:xfrm>
            <a:off x="1942972" y="2864913"/>
            <a:ext cx="9468326" cy="701089"/>
          </a:xfrm>
          <a:prstGeom prst="rect">
            <a:avLst/>
          </a:prstGeom>
          <a:noFill/>
          <a:ln/>
        </p:spPr>
        <p:txBody>
          <a:bodyPr wrap="square" lIns="0" tIns="0" rIns="0" bIns="0" rtlCol="0" anchor="t"/>
          <a:lstStyle/>
          <a:p>
            <a:pPr marL="0" indent="0" algn="l">
              <a:lnSpc>
                <a:spcPts val="2400"/>
              </a:lnSpc>
              <a:buNone/>
            </a:pPr>
            <a:r>
              <a:rPr lang="en-US" sz="1500" dirty="0">
                <a:solidFill>
                  <a:srgbClr val="2B3541"/>
                </a:solidFill>
                <a:latin typeface="Funnel Sans" pitchFamily="34" charset="0"/>
                <a:ea typeface="Funnel Sans" pitchFamily="34" charset="-122"/>
                <a:cs typeface="Funnel Sans" pitchFamily="34" charset="-120"/>
              </a:rPr>
              <a:t>Develop a high-performing classification model to determine whether a customer is satisfied or not, achieving robust evaluation metrics.</a:t>
            </a:r>
            <a:endParaRPr lang="en-US" sz="1500" dirty="0"/>
          </a:p>
        </p:txBody>
      </p:sp>
      <p:sp>
        <p:nvSpPr>
          <p:cNvPr id="11" name="Shape 6">
            <a:extLst>
              <a:ext uri="{FF2B5EF4-FFF2-40B4-BE49-F238E27FC236}">
                <a16:creationId xmlns:a16="http://schemas.microsoft.com/office/drawing/2014/main" id="{BEFC578B-2134-ADBE-B53E-0167A229FE2F}"/>
              </a:ext>
            </a:extLst>
          </p:cNvPr>
          <p:cNvSpPr/>
          <p:nvPr/>
        </p:nvSpPr>
        <p:spPr>
          <a:xfrm>
            <a:off x="968693" y="3645551"/>
            <a:ext cx="10292019" cy="1239441"/>
          </a:xfrm>
          <a:prstGeom prst="roundRect">
            <a:avLst>
              <a:gd name="adj" fmla="val 5596"/>
            </a:avLst>
          </a:prstGeom>
          <a:solidFill>
            <a:srgbClr val="FAF5EB"/>
          </a:solidFill>
          <a:ln w="22860">
            <a:solidFill>
              <a:srgbClr val="D5CDBE"/>
            </a:solidFill>
            <a:prstDash val="solid"/>
          </a:ln>
        </p:spPr>
      </p:sp>
      <p:sp>
        <p:nvSpPr>
          <p:cNvPr id="12" name="Shape 7">
            <a:extLst>
              <a:ext uri="{FF2B5EF4-FFF2-40B4-BE49-F238E27FC236}">
                <a16:creationId xmlns:a16="http://schemas.microsoft.com/office/drawing/2014/main" id="{22E68D1D-A2F2-CF79-4DD7-86B226D5EADA}"/>
              </a:ext>
            </a:extLst>
          </p:cNvPr>
          <p:cNvSpPr/>
          <p:nvPr/>
        </p:nvSpPr>
        <p:spPr>
          <a:xfrm>
            <a:off x="991553" y="3663401"/>
            <a:ext cx="629355" cy="1200527"/>
          </a:xfrm>
          <a:prstGeom prst="roundRect">
            <a:avLst>
              <a:gd name="adj" fmla="val 6966"/>
            </a:avLst>
          </a:prstGeom>
          <a:solidFill>
            <a:srgbClr val="FAF5EB"/>
          </a:solidFill>
          <a:ln/>
        </p:spPr>
      </p:sp>
      <p:pic>
        <p:nvPicPr>
          <p:cNvPr id="13" name="Image 1" descr="preencoded.png">
            <a:extLst>
              <a:ext uri="{FF2B5EF4-FFF2-40B4-BE49-F238E27FC236}">
                <a16:creationId xmlns:a16="http://schemas.microsoft.com/office/drawing/2014/main" id="{811124C4-3B1C-765F-594D-3B80C4748EC7}"/>
              </a:ext>
            </a:extLst>
          </p:cNvPr>
          <p:cNvPicPr>
            <a:picLocks noChangeAspect="1"/>
          </p:cNvPicPr>
          <p:nvPr/>
        </p:nvPicPr>
        <p:blipFill>
          <a:blip r:embed="rId3"/>
          <a:stretch>
            <a:fillRect/>
          </a:stretch>
        </p:blipFill>
        <p:spPr>
          <a:xfrm>
            <a:off x="1230274" y="4072086"/>
            <a:ext cx="235948" cy="309581"/>
          </a:xfrm>
          <a:prstGeom prst="rect">
            <a:avLst/>
          </a:prstGeom>
        </p:spPr>
      </p:pic>
      <p:sp>
        <p:nvSpPr>
          <p:cNvPr id="14" name="Text 8">
            <a:extLst>
              <a:ext uri="{FF2B5EF4-FFF2-40B4-BE49-F238E27FC236}">
                <a16:creationId xmlns:a16="http://schemas.microsoft.com/office/drawing/2014/main" id="{36D2A739-B680-E7E9-E07F-A2DB60133619}"/>
              </a:ext>
            </a:extLst>
          </p:cNvPr>
          <p:cNvSpPr/>
          <p:nvPr/>
        </p:nvSpPr>
        <p:spPr>
          <a:xfrm>
            <a:off x="1961674" y="3734042"/>
            <a:ext cx="1850993" cy="242801"/>
          </a:xfrm>
          <a:prstGeom prst="rect">
            <a:avLst/>
          </a:prstGeom>
          <a:noFill/>
          <a:ln/>
        </p:spPr>
        <p:txBody>
          <a:bodyPr wrap="none" lIns="0" tIns="0" rIns="0" bIns="0" rtlCol="0" anchor="t"/>
          <a:lstStyle/>
          <a:p>
            <a:pPr marL="0" indent="0" algn="l">
              <a:lnSpc>
                <a:spcPts val="2200"/>
              </a:lnSpc>
              <a:buNone/>
            </a:pPr>
            <a:r>
              <a:rPr lang="en-US" sz="1750" dirty="0">
                <a:solidFill>
                  <a:srgbClr val="2B3541"/>
                </a:solidFill>
                <a:latin typeface="Funnel Display" pitchFamily="34" charset="0"/>
                <a:ea typeface="Funnel Display" pitchFamily="34" charset="-122"/>
                <a:cs typeface="Funnel Display" pitchFamily="34" charset="-120"/>
              </a:rPr>
              <a:t>Actionable Insights</a:t>
            </a:r>
            <a:endParaRPr lang="en-US" sz="1750" dirty="0"/>
          </a:p>
        </p:txBody>
      </p:sp>
      <p:sp>
        <p:nvSpPr>
          <p:cNvPr id="15" name="Text 9">
            <a:extLst>
              <a:ext uri="{FF2B5EF4-FFF2-40B4-BE49-F238E27FC236}">
                <a16:creationId xmlns:a16="http://schemas.microsoft.com/office/drawing/2014/main" id="{A09B6F9B-A9AE-C38A-6FE1-F3B213C90E18}"/>
              </a:ext>
            </a:extLst>
          </p:cNvPr>
          <p:cNvSpPr/>
          <p:nvPr/>
        </p:nvSpPr>
        <p:spPr>
          <a:xfrm>
            <a:off x="1961675" y="4172432"/>
            <a:ext cx="9468326" cy="528570"/>
          </a:xfrm>
          <a:prstGeom prst="rect">
            <a:avLst/>
          </a:prstGeom>
          <a:noFill/>
          <a:ln/>
        </p:spPr>
        <p:txBody>
          <a:bodyPr wrap="square" lIns="0" tIns="0" rIns="0" bIns="0" rtlCol="0" anchor="t"/>
          <a:lstStyle/>
          <a:p>
            <a:pPr marL="0" indent="0" algn="l">
              <a:lnSpc>
                <a:spcPts val="2400"/>
              </a:lnSpc>
              <a:buNone/>
            </a:pPr>
            <a:r>
              <a:rPr lang="en-US" sz="1500" dirty="0">
                <a:solidFill>
                  <a:srgbClr val="2B3541"/>
                </a:solidFill>
                <a:latin typeface="Funnel Sans" pitchFamily="34" charset="0"/>
                <a:ea typeface="Funnel Sans" pitchFamily="34" charset="-122"/>
                <a:cs typeface="Funnel Sans" pitchFamily="34" charset="-120"/>
              </a:rPr>
              <a:t>Identify key features influencing customer satisfaction to provide actionable insights for business strategy and operational improvements.</a:t>
            </a:r>
            <a:endParaRPr lang="en-US" sz="1500" dirty="0"/>
          </a:p>
        </p:txBody>
      </p:sp>
      <p:sp>
        <p:nvSpPr>
          <p:cNvPr id="16" name="Shape 10">
            <a:extLst>
              <a:ext uri="{FF2B5EF4-FFF2-40B4-BE49-F238E27FC236}">
                <a16:creationId xmlns:a16="http://schemas.microsoft.com/office/drawing/2014/main" id="{9E622141-D6D7-FD2C-232A-258B7097D89E}"/>
              </a:ext>
            </a:extLst>
          </p:cNvPr>
          <p:cNvSpPr/>
          <p:nvPr/>
        </p:nvSpPr>
        <p:spPr>
          <a:xfrm>
            <a:off x="968692" y="4957230"/>
            <a:ext cx="10292019" cy="1423376"/>
          </a:xfrm>
          <a:prstGeom prst="roundRect">
            <a:avLst>
              <a:gd name="adj" fmla="val 7000"/>
            </a:avLst>
          </a:prstGeom>
          <a:solidFill>
            <a:srgbClr val="FAF5EB"/>
          </a:solidFill>
          <a:ln w="22860">
            <a:solidFill>
              <a:srgbClr val="D5CDBE"/>
            </a:solidFill>
            <a:prstDash val="solid"/>
          </a:ln>
        </p:spPr>
      </p:sp>
      <p:pic>
        <p:nvPicPr>
          <p:cNvPr id="18" name="Image 2" descr="preencoded.png">
            <a:extLst>
              <a:ext uri="{FF2B5EF4-FFF2-40B4-BE49-F238E27FC236}">
                <a16:creationId xmlns:a16="http://schemas.microsoft.com/office/drawing/2014/main" id="{87E28637-C4D6-D8DA-CF5D-02C5B39DE42E}"/>
              </a:ext>
            </a:extLst>
          </p:cNvPr>
          <p:cNvPicPr>
            <a:picLocks noChangeAspect="1"/>
          </p:cNvPicPr>
          <p:nvPr/>
        </p:nvPicPr>
        <p:blipFill>
          <a:blip r:embed="rId4"/>
          <a:stretch>
            <a:fillRect/>
          </a:stretch>
        </p:blipFill>
        <p:spPr>
          <a:xfrm>
            <a:off x="1230273" y="5357398"/>
            <a:ext cx="235948" cy="835431"/>
          </a:xfrm>
          <a:prstGeom prst="rect">
            <a:avLst/>
          </a:prstGeom>
        </p:spPr>
      </p:pic>
      <p:sp>
        <p:nvSpPr>
          <p:cNvPr id="19" name="Text 12">
            <a:extLst>
              <a:ext uri="{FF2B5EF4-FFF2-40B4-BE49-F238E27FC236}">
                <a16:creationId xmlns:a16="http://schemas.microsoft.com/office/drawing/2014/main" id="{64C72C47-C94B-DF8E-67D8-E27E4561DE8B}"/>
              </a:ext>
            </a:extLst>
          </p:cNvPr>
          <p:cNvSpPr/>
          <p:nvPr/>
        </p:nvSpPr>
        <p:spPr>
          <a:xfrm>
            <a:off x="1961673" y="5174042"/>
            <a:ext cx="1851959" cy="655220"/>
          </a:xfrm>
          <a:prstGeom prst="rect">
            <a:avLst/>
          </a:prstGeom>
          <a:noFill/>
          <a:ln/>
        </p:spPr>
        <p:txBody>
          <a:bodyPr wrap="none" lIns="0" tIns="0" rIns="0" bIns="0" rtlCol="0" anchor="t"/>
          <a:lstStyle/>
          <a:p>
            <a:pPr marL="0" indent="0" algn="l">
              <a:lnSpc>
                <a:spcPts val="2200"/>
              </a:lnSpc>
              <a:buNone/>
            </a:pPr>
            <a:r>
              <a:rPr lang="en-US" sz="1750" dirty="0">
                <a:solidFill>
                  <a:srgbClr val="2B3541"/>
                </a:solidFill>
                <a:latin typeface="Funnel Display" pitchFamily="34" charset="0"/>
                <a:ea typeface="Funnel Display" pitchFamily="34" charset="-122"/>
                <a:cs typeface="Funnel Display" pitchFamily="34" charset="-120"/>
              </a:rPr>
              <a:t>Interactive Reporting</a:t>
            </a:r>
            <a:endParaRPr lang="en-US" sz="1750" dirty="0"/>
          </a:p>
        </p:txBody>
      </p:sp>
      <p:sp>
        <p:nvSpPr>
          <p:cNvPr id="20" name="Text 13">
            <a:extLst>
              <a:ext uri="{FF2B5EF4-FFF2-40B4-BE49-F238E27FC236}">
                <a16:creationId xmlns:a16="http://schemas.microsoft.com/office/drawing/2014/main" id="{FC039030-C034-95FE-007D-648950BF922F}"/>
              </a:ext>
            </a:extLst>
          </p:cNvPr>
          <p:cNvSpPr/>
          <p:nvPr/>
        </p:nvSpPr>
        <p:spPr>
          <a:xfrm>
            <a:off x="1961674" y="5575641"/>
            <a:ext cx="9468326" cy="713192"/>
          </a:xfrm>
          <a:prstGeom prst="rect">
            <a:avLst/>
          </a:prstGeom>
          <a:noFill/>
          <a:ln/>
        </p:spPr>
        <p:txBody>
          <a:bodyPr wrap="none" lIns="0" tIns="0" rIns="0" bIns="0" rtlCol="0" anchor="t"/>
          <a:lstStyle/>
          <a:p>
            <a:pPr marL="0" indent="0" algn="l">
              <a:lnSpc>
                <a:spcPts val="2400"/>
              </a:lnSpc>
              <a:buNone/>
            </a:pPr>
            <a:r>
              <a:rPr lang="en-US" sz="1500" dirty="0">
                <a:solidFill>
                  <a:srgbClr val="2B3541"/>
                </a:solidFill>
                <a:latin typeface="Funnel Sans" pitchFamily="34" charset="0"/>
                <a:ea typeface="Funnel Sans" pitchFamily="34" charset="-122"/>
                <a:cs typeface="Funnel Sans" pitchFamily="34" charset="-120"/>
              </a:rPr>
              <a:t>Design and implement a dynamic Power BI dashboard for intuitive visualization and exploration of satisfaction</a:t>
            </a:r>
          </a:p>
          <a:p>
            <a:pPr marL="0" indent="0" algn="l">
              <a:lnSpc>
                <a:spcPts val="2400"/>
              </a:lnSpc>
              <a:buNone/>
            </a:pPr>
            <a:r>
              <a:rPr lang="en-US" sz="1500" dirty="0">
                <a:solidFill>
                  <a:srgbClr val="2B3541"/>
                </a:solidFill>
                <a:latin typeface="Funnel Sans" pitchFamily="34" charset="0"/>
                <a:ea typeface="Funnel Sans" pitchFamily="34" charset="-122"/>
                <a:cs typeface="Funnel Sans" pitchFamily="34" charset="-120"/>
              </a:rPr>
              <a:t> predictions and trends.</a:t>
            </a:r>
            <a:endParaRPr lang="en-US" sz="1500" dirty="0"/>
          </a:p>
        </p:txBody>
      </p:sp>
    </p:spTree>
    <p:extLst>
      <p:ext uri="{BB962C8B-B14F-4D97-AF65-F5344CB8AC3E}">
        <p14:creationId xmlns:p14="http://schemas.microsoft.com/office/powerpoint/2010/main" val="32975466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CAACC13A-7374-D1F0-DBE2-56438DB76CD3}"/>
              </a:ext>
            </a:extLst>
          </p:cNvPr>
          <p:cNvSpPr/>
          <p:nvPr/>
        </p:nvSpPr>
        <p:spPr>
          <a:xfrm>
            <a:off x="642121" y="276001"/>
            <a:ext cx="6082903" cy="596265"/>
          </a:xfrm>
          <a:prstGeom prst="rect">
            <a:avLst/>
          </a:prstGeom>
          <a:noFill/>
          <a:ln/>
        </p:spPr>
        <p:txBody>
          <a:bodyPr wrap="none" lIns="0" tIns="0" rIns="0" bIns="0" rtlCol="0" anchor="t"/>
          <a:lstStyle/>
          <a:p>
            <a:pPr marL="0" indent="0" algn="l">
              <a:lnSpc>
                <a:spcPts val="4650"/>
              </a:lnSpc>
              <a:buNone/>
            </a:pPr>
            <a:r>
              <a:rPr lang="en-US" sz="3750" dirty="0">
                <a:solidFill>
                  <a:srgbClr val="051D3A"/>
                </a:solidFill>
                <a:latin typeface="Funnel Display" pitchFamily="34" charset="0"/>
                <a:ea typeface="Funnel Display" pitchFamily="34" charset="-122"/>
                <a:cs typeface="Funnel Display" pitchFamily="34" charset="-120"/>
              </a:rPr>
              <a:t>Key Features for Prediction</a:t>
            </a:r>
            <a:endParaRPr lang="en-US" sz="3750" dirty="0"/>
          </a:p>
        </p:txBody>
      </p:sp>
      <p:sp>
        <p:nvSpPr>
          <p:cNvPr id="5" name="Text 1">
            <a:extLst>
              <a:ext uri="{FF2B5EF4-FFF2-40B4-BE49-F238E27FC236}">
                <a16:creationId xmlns:a16="http://schemas.microsoft.com/office/drawing/2014/main" id="{B6A9AE34-EFF5-4E03-51C3-A0476B68C469}"/>
              </a:ext>
            </a:extLst>
          </p:cNvPr>
          <p:cNvSpPr/>
          <p:nvPr/>
        </p:nvSpPr>
        <p:spPr>
          <a:xfrm>
            <a:off x="642121" y="1277674"/>
            <a:ext cx="11030475" cy="972979"/>
          </a:xfrm>
          <a:prstGeom prst="rect">
            <a:avLst/>
          </a:prstGeom>
          <a:noFill/>
          <a:ln/>
        </p:spPr>
        <p:txBody>
          <a:bodyPr wrap="square" lIns="0" tIns="0" rIns="0" bIns="0" rtlCol="0" anchor="t"/>
          <a:lstStyle/>
          <a:p>
            <a:pPr marL="0" indent="0" algn="just">
              <a:lnSpc>
                <a:spcPts val="2550"/>
              </a:lnSpc>
              <a:buNone/>
            </a:pPr>
            <a:r>
              <a:rPr lang="en-US" sz="1550" dirty="0">
                <a:solidFill>
                  <a:srgbClr val="2B3541"/>
                </a:solidFill>
                <a:latin typeface="Funnel Sans" pitchFamily="34" charset="0"/>
                <a:ea typeface="Funnel Sans" pitchFamily="34" charset="-122"/>
                <a:cs typeface="Funnel Sans" pitchFamily="34" charset="-120"/>
              </a:rPr>
              <a:t>The effectiveness of a machine learning model heavily relies on the quality and relevance of its input features. For our customer satisfaction model, a carefully selected set of features provides a comprehensive view of customer interactions and attributes, enabling the model to learn complex patterns and make accurate predictions.</a:t>
            </a:r>
            <a:endParaRPr lang="en-US" sz="1550" dirty="0"/>
          </a:p>
        </p:txBody>
      </p:sp>
      <p:sp>
        <p:nvSpPr>
          <p:cNvPr id="6" name="Text 2">
            <a:extLst>
              <a:ext uri="{FF2B5EF4-FFF2-40B4-BE49-F238E27FC236}">
                <a16:creationId xmlns:a16="http://schemas.microsoft.com/office/drawing/2014/main" id="{37E4E35E-ED9E-7359-C113-C9A4789ED97D}"/>
              </a:ext>
            </a:extLst>
          </p:cNvPr>
          <p:cNvSpPr/>
          <p:nvPr/>
        </p:nvSpPr>
        <p:spPr>
          <a:xfrm>
            <a:off x="642121" y="2321614"/>
            <a:ext cx="6099096" cy="648653"/>
          </a:xfrm>
          <a:prstGeom prst="rect">
            <a:avLst/>
          </a:prstGeom>
          <a:noFill/>
          <a:ln/>
        </p:spPr>
        <p:txBody>
          <a:bodyPr wrap="square" lIns="0" tIns="0" rIns="0" bIns="0" rtlCol="0" anchor="t"/>
          <a:lstStyle/>
          <a:p>
            <a:pPr marL="342900" indent="-342900" algn="l">
              <a:lnSpc>
                <a:spcPts val="2550"/>
              </a:lnSpc>
              <a:buSzPct val="100000"/>
              <a:buChar char="•"/>
            </a:pPr>
            <a:r>
              <a:rPr lang="en-US" sz="1550" b="1" dirty="0">
                <a:solidFill>
                  <a:srgbClr val="2B3541"/>
                </a:solidFill>
                <a:latin typeface="Funnel Sans" pitchFamily="34" charset="0"/>
                <a:ea typeface="Funnel Sans" pitchFamily="34" charset="-122"/>
                <a:cs typeface="Funnel Sans" pitchFamily="34" charset="-120"/>
              </a:rPr>
              <a:t>Customer ID:</a:t>
            </a:r>
            <a:r>
              <a:rPr lang="en-US" sz="1550" dirty="0">
                <a:solidFill>
                  <a:srgbClr val="2B3541"/>
                </a:solidFill>
                <a:latin typeface="Funnel Sans" pitchFamily="34" charset="0"/>
                <a:ea typeface="Funnel Sans" pitchFamily="34" charset="-122"/>
                <a:cs typeface="Funnel Sans" pitchFamily="34" charset="-120"/>
              </a:rPr>
              <a:t> Unique identifier for each customer (though typically not used directly in training, it's vital for data linkage).</a:t>
            </a:r>
            <a:endParaRPr lang="en-US" sz="1550" dirty="0"/>
          </a:p>
        </p:txBody>
      </p:sp>
      <p:sp>
        <p:nvSpPr>
          <p:cNvPr id="7" name="Text 3">
            <a:extLst>
              <a:ext uri="{FF2B5EF4-FFF2-40B4-BE49-F238E27FC236}">
                <a16:creationId xmlns:a16="http://schemas.microsoft.com/office/drawing/2014/main" id="{7E1AA995-7B63-0EBD-04DD-25E919EAAFBD}"/>
              </a:ext>
            </a:extLst>
          </p:cNvPr>
          <p:cNvSpPr/>
          <p:nvPr/>
        </p:nvSpPr>
        <p:spPr>
          <a:xfrm>
            <a:off x="642121" y="3081709"/>
            <a:ext cx="6099096" cy="648653"/>
          </a:xfrm>
          <a:prstGeom prst="rect">
            <a:avLst/>
          </a:prstGeom>
          <a:noFill/>
          <a:ln/>
        </p:spPr>
        <p:txBody>
          <a:bodyPr wrap="square" lIns="0" tIns="0" rIns="0" bIns="0" rtlCol="0" anchor="t"/>
          <a:lstStyle/>
          <a:p>
            <a:pPr marL="342900" indent="-342900" algn="l">
              <a:lnSpc>
                <a:spcPts val="2550"/>
              </a:lnSpc>
              <a:buSzPct val="100000"/>
              <a:buChar char="•"/>
            </a:pPr>
            <a:r>
              <a:rPr lang="en-US" sz="1550" b="1" dirty="0">
                <a:solidFill>
                  <a:srgbClr val="2B3541"/>
                </a:solidFill>
                <a:latin typeface="Funnel Sans" pitchFamily="34" charset="0"/>
                <a:ea typeface="Funnel Sans" pitchFamily="34" charset="-122"/>
                <a:cs typeface="Funnel Sans" pitchFamily="34" charset="-120"/>
              </a:rPr>
              <a:t>Age:</a:t>
            </a:r>
            <a:r>
              <a:rPr lang="en-US" sz="1550" dirty="0">
                <a:solidFill>
                  <a:srgbClr val="2B3541"/>
                </a:solidFill>
                <a:latin typeface="Funnel Sans" pitchFamily="34" charset="0"/>
                <a:ea typeface="Funnel Sans" pitchFamily="34" charset="-122"/>
                <a:cs typeface="Funnel Sans" pitchFamily="34" charset="-120"/>
              </a:rPr>
              <a:t> Demographic information that can reveal satisfaction trends across different age groups.</a:t>
            </a:r>
            <a:endParaRPr lang="en-US" sz="1550" dirty="0"/>
          </a:p>
        </p:txBody>
      </p:sp>
      <p:sp>
        <p:nvSpPr>
          <p:cNvPr id="8" name="Text 4">
            <a:extLst>
              <a:ext uri="{FF2B5EF4-FFF2-40B4-BE49-F238E27FC236}">
                <a16:creationId xmlns:a16="http://schemas.microsoft.com/office/drawing/2014/main" id="{387BC6DF-4CEA-395B-99A4-99D7CBB5EA5A}"/>
              </a:ext>
            </a:extLst>
          </p:cNvPr>
          <p:cNvSpPr/>
          <p:nvPr/>
        </p:nvSpPr>
        <p:spPr>
          <a:xfrm>
            <a:off x="642121" y="3709255"/>
            <a:ext cx="6099096" cy="822663"/>
          </a:xfrm>
          <a:prstGeom prst="rect">
            <a:avLst/>
          </a:prstGeom>
          <a:noFill/>
          <a:ln/>
        </p:spPr>
        <p:txBody>
          <a:bodyPr wrap="square" lIns="0" tIns="0" rIns="0" bIns="0" rtlCol="0" anchor="t"/>
          <a:lstStyle/>
          <a:p>
            <a:pPr marL="342900" indent="-342900" algn="l">
              <a:lnSpc>
                <a:spcPts val="2550"/>
              </a:lnSpc>
              <a:buSzPct val="100000"/>
              <a:buChar char="•"/>
            </a:pPr>
            <a:r>
              <a:rPr lang="en-US" sz="1550" b="1" dirty="0">
                <a:solidFill>
                  <a:srgbClr val="2B3541"/>
                </a:solidFill>
                <a:latin typeface="Funnel Sans" pitchFamily="34" charset="0"/>
                <a:ea typeface="Funnel Sans" pitchFamily="34" charset="-122"/>
                <a:cs typeface="Funnel Sans" pitchFamily="34" charset="-120"/>
              </a:rPr>
              <a:t>Days_Since_Purchase:</a:t>
            </a:r>
            <a:r>
              <a:rPr lang="en-US" sz="1550" dirty="0">
                <a:solidFill>
                  <a:srgbClr val="2B3541"/>
                </a:solidFill>
                <a:latin typeface="Funnel Sans" pitchFamily="34" charset="0"/>
                <a:ea typeface="Funnel Sans" pitchFamily="34" charset="-122"/>
                <a:cs typeface="Funnel Sans" pitchFamily="34" charset="-120"/>
              </a:rPr>
              <a:t> Measures recent engagement, potentially indicating loyalty or an opportunity for re-engagement.</a:t>
            </a:r>
            <a:endParaRPr lang="en-US" sz="1550" dirty="0"/>
          </a:p>
        </p:txBody>
      </p:sp>
      <p:sp>
        <p:nvSpPr>
          <p:cNvPr id="9" name="Text 5">
            <a:extLst>
              <a:ext uri="{FF2B5EF4-FFF2-40B4-BE49-F238E27FC236}">
                <a16:creationId xmlns:a16="http://schemas.microsoft.com/office/drawing/2014/main" id="{D6C2B710-B2AE-EC12-99AA-AEC1F5367906}"/>
              </a:ext>
            </a:extLst>
          </p:cNvPr>
          <p:cNvSpPr/>
          <p:nvPr/>
        </p:nvSpPr>
        <p:spPr>
          <a:xfrm>
            <a:off x="7243422" y="2242975"/>
            <a:ext cx="4587794" cy="719614"/>
          </a:xfrm>
          <a:prstGeom prst="rect">
            <a:avLst/>
          </a:prstGeom>
          <a:noFill/>
          <a:ln/>
        </p:spPr>
        <p:txBody>
          <a:bodyPr wrap="square" lIns="0" tIns="0" rIns="0" bIns="0" rtlCol="0" anchor="t"/>
          <a:lstStyle/>
          <a:p>
            <a:pPr marL="342900" indent="-342900" algn="l">
              <a:lnSpc>
                <a:spcPts val="2550"/>
              </a:lnSpc>
              <a:buSzPct val="100000"/>
              <a:buChar char="•"/>
            </a:pPr>
            <a:r>
              <a:rPr lang="en-US" sz="1550" b="1" dirty="0">
                <a:solidFill>
                  <a:srgbClr val="2B3541"/>
                </a:solidFill>
                <a:latin typeface="Funnel Sans" pitchFamily="34" charset="0"/>
                <a:ea typeface="Funnel Sans" pitchFamily="34" charset="-122"/>
                <a:cs typeface="Funnel Sans" pitchFamily="34" charset="-120"/>
              </a:rPr>
              <a:t>Customer Gender:</a:t>
            </a:r>
            <a:r>
              <a:rPr lang="en-US" sz="1550" dirty="0">
                <a:solidFill>
                  <a:srgbClr val="2B3541"/>
                </a:solidFill>
                <a:latin typeface="Funnel Sans" pitchFamily="34" charset="0"/>
                <a:ea typeface="Funnel Sans" pitchFamily="34" charset="-122"/>
                <a:cs typeface="Funnel Sans" pitchFamily="34" charset="-120"/>
              </a:rPr>
              <a:t> Another demographic feature, useful for understanding potential gender-specific satisfaction patterns.</a:t>
            </a:r>
            <a:endParaRPr lang="en-US" sz="1550" dirty="0"/>
          </a:p>
        </p:txBody>
      </p:sp>
      <p:sp>
        <p:nvSpPr>
          <p:cNvPr id="10" name="Text 6">
            <a:extLst>
              <a:ext uri="{FF2B5EF4-FFF2-40B4-BE49-F238E27FC236}">
                <a16:creationId xmlns:a16="http://schemas.microsoft.com/office/drawing/2014/main" id="{557C8183-91BB-02F7-D5FB-F60F8697E70C}"/>
              </a:ext>
            </a:extLst>
          </p:cNvPr>
          <p:cNvSpPr/>
          <p:nvPr/>
        </p:nvSpPr>
        <p:spPr>
          <a:xfrm>
            <a:off x="642121" y="4495576"/>
            <a:ext cx="4587794" cy="719614"/>
          </a:xfrm>
          <a:prstGeom prst="rect">
            <a:avLst/>
          </a:prstGeom>
          <a:noFill/>
          <a:ln/>
        </p:spPr>
        <p:txBody>
          <a:bodyPr wrap="square" lIns="0" tIns="0" rIns="0" bIns="0" rtlCol="0" anchor="t"/>
          <a:lstStyle/>
          <a:p>
            <a:pPr marL="342900" indent="-342900" algn="l">
              <a:lnSpc>
                <a:spcPts val="2550"/>
              </a:lnSpc>
              <a:buSzPct val="100000"/>
              <a:buChar char="•"/>
            </a:pPr>
            <a:r>
              <a:rPr lang="en-US" sz="1550" b="1" dirty="0">
                <a:solidFill>
                  <a:srgbClr val="2B3541"/>
                </a:solidFill>
                <a:latin typeface="Funnel Sans" pitchFamily="34" charset="0"/>
                <a:ea typeface="Funnel Sans" pitchFamily="34" charset="-122"/>
                <a:cs typeface="Funnel Sans" pitchFamily="34" charset="-120"/>
              </a:rPr>
              <a:t>Product Purchased:</a:t>
            </a:r>
            <a:r>
              <a:rPr lang="en-US" sz="1550" dirty="0">
                <a:solidFill>
                  <a:srgbClr val="2B3541"/>
                </a:solidFill>
                <a:latin typeface="Funnel Sans" pitchFamily="34" charset="0"/>
                <a:ea typeface="Funnel Sans" pitchFamily="34" charset="-122"/>
                <a:cs typeface="Funnel Sans" pitchFamily="34" charset="-120"/>
              </a:rPr>
              <a:t> Categorical feature indicating the specific product or service, crucial for product-specific insights.</a:t>
            </a:r>
            <a:endParaRPr lang="en-US" sz="1550" dirty="0"/>
          </a:p>
        </p:txBody>
      </p:sp>
      <p:sp>
        <p:nvSpPr>
          <p:cNvPr id="11" name="Text 7">
            <a:extLst>
              <a:ext uri="{FF2B5EF4-FFF2-40B4-BE49-F238E27FC236}">
                <a16:creationId xmlns:a16="http://schemas.microsoft.com/office/drawing/2014/main" id="{D59ED8E1-074C-9FF4-2125-46EECF8DE239}"/>
              </a:ext>
            </a:extLst>
          </p:cNvPr>
          <p:cNvSpPr/>
          <p:nvPr/>
        </p:nvSpPr>
        <p:spPr>
          <a:xfrm>
            <a:off x="7243422" y="3355314"/>
            <a:ext cx="4587794" cy="719614"/>
          </a:xfrm>
          <a:prstGeom prst="rect">
            <a:avLst/>
          </a:prstGeom>
          <a:noFill/>
          <a:ln/>
        </p:spPr>
        <p:txBody>
          <a:bodyPr wrap="square" lIns="0" tIns="0" rIns="0" bIns="0" rtlCol="0" anchor="t"/>
          <a:lstStyle/>
          <a:p>
            <a:pPr marL="342900" indent="-342900" algn="l">
              <a:lnSpc>
                <a:spcPts val="2550"/>
              </a:lnSpc>
              <a:buSzPct val="100000"/>
              <a:buChar char="•"/>
            </a:pPr>
            <a:r>
              <a:rPr lang="en-US" sz="1550" b="1" dirty="0">
                <a:solidFill>
                  <a:srgbClr val="2B3541"/>
                </a:solidFill>
                <a:latin typeface="Funnel Sans" pitchFamily="34" charset="0"/>
                <a:ea typeface="Funnel Sans" pitchFamily="34" charset="-122"/>
                <a:cs typeface="Funnel Sans" pitchFamily="34" charset="-120"/>
              </a:rPr>
              <a:t>Ticket Subject:</a:t>
            </a:r>
            <a:r>
              <a:rPr lang="en-US" sz="1550" dirty="0">
                <a:solidFill>
                  <a:srgbClr val="2B3541"/>
                </a:solidFill>
                <a:latin typeface="Funnel Sans" pitchFamily="34" charset="0"/>
                <a:ea typeface="Funnel Sans" pitchFamily="34" charset="-122"/>
                <a:cs typeface="Funnel Sans" pitchFamily="34" charset="-120"/>
              </a:rPr>
              <a:t> Textual data from support tickets, preprocessed to capture sentiment or common issues.</a:t>
            </a:r>
            <a:endParaRPr lang="en-US" sz="1550" dirty="0"/>
          </a:p>
        </p:txBody>
      </p:sp>
      <p:sp>
        <p:nvSpPr>
          <p:cNvPr id="12" name="Text 8">
            <a:extLst>
              <a:ext uri="{FF2B5EF4-FFF2-40B4-BE49-F238E27FC236}">
                <a16:creationId xmlns:a16="http://schemas.microsoft.com/office/drawing/2014/main" id="{BEDFFAF3-5785-37EC-DC72-F7B4019F6C4E}"/>
              </a:ext>
            </a:extLst>
          </p:cNvPr>
          <p:cNvSpPr/>
          <p:nvPr/>
        </p:nvSpPr>
        <p:spPr>
          <a:xfrm>
            <a:off x="7243422" y="4444479"/>
            <a:ext cx="4587794" cy="719614"/>
          </a:xfrm>
          <a:prstGeom prst="rect">
            <a:avLst/>
          </a:prstGeom>
          <a:noFill/>
          <a:ln/>
        </p:spPr>
        <p:txBody>
          <a:bodyPr wrap="square" lIns="0" tIns="0" rIns="0" bIns="0" rtlCol="0" anchor="t"/>
          <a:lstStyle/>
          <a:p>
            <a:pPr marL="342900" indent="-342900" algn="l">
              <a:lnSpc>
                <a:spcPts val="2550"/>
              </a:lnSpc>
              <a:buSzPct val="100000"/>
              <a:buChar char="•"/>
            </a:pPr>
            <a:r>
              <a:rPr lang="en-US" sz="1550" b="1" dirty="0">
                <a:solidFill>
                  <a:srgbClr val="2B3541"/>
                </a:solidFill>
                <a:latin typeface="Funnel Sans" pitchFamily="34" charset="0"/>
                <a:ea typeface="Funnel Sans" pitchFamily="34" charset="-122"/>
                <a:cs typeface="Funnel Sans" pitchFamily="34" charset="-120"/>
              </a:rPr>
              <a:t>Satisfaction_Level:</a:t>
            </a:r>
            <a:r>
              <a:rPr lang="en-US" sz="1550" dirty="0">
                <a:solidFill>
                  <a:srgbClr val="2B3541"/>
                </a:solidFill>
                <a:latin typeface="Funnel Sans" pitchFamily="34" charset="0"/>
                <a:ea typeface="Funnel Sans" pitchFamily="34" charset="-122"/>
                <a:cs typeface="Funnel Sans" pitchFamily="34" charset="-120"/>
              </a:rPr>
              <a:t> The target variable, indicating whether the customer is 'satisfied' or 'not satisfied'.</a:t>
            </a:r>
            <a:endParaRPr lang="en-US" sz="1550" dirty="0"/>
          </a:p>
        </p:txBody>
      </p:sp>
      <p:sp>
        <p:nvSpPr>
          <p:cNvPr id="13" name="Text 9">
            <a:extLst>
              <a:ext uri="{FF2B5EF4-FFF2-40B4-BE49-F238E27FC236}">
                <a16:creationId xmlns:a16="http://schemas.microsoft.com/office/drawing/2014/main" id="{941ABFFE-D617-A220-8539-7763CD0FB08F}"/>
              </a:ext>
            </a:extLst>
          </p:cNvPr>
          <p:cNvSpPr/>
          <p:nvPr/>
        </p:nvSpPr>
        <p:spPr>
          <a:xfrm>
            <a:off x="642120" y="5609020"/>
            <a:ext cx="11030475" cy="972979"/>
          </a:xfrm>
          <a:prstGeom prst="rect">
            <a:avLst/>
          </a:prstGeom>
          <a:noFill/>
          <a:ln/>
        </p:spPr>
        <p:txBody>
          <a:bodyPr wrap="square" lIns="0" tIns="0" rIns="0" bIns="0" rtlCol="0" anchor="t"/>
          <a:lstStyle/>
          <a:p>
            <a:pPr marL="0" indent="0" algn="l">
              <a:lnSpc>
                <a:spcPts val="2550"/>
              </a:lnSpc>
              <a:buNone/>
            </a:pPr>
            <a:r>
              <a:rPr lang="en-US" sz="1550" dirty="0">
                <a:solidFill>
                  <a:srgbClr val="2B3541"/>
                </a:solidFill>
                <a:latin typeface="Funnel Sans" pitchFamily="34" charset="0"/>
                <a:ea typeface="Funnel Sans" pitchFamily="34" charset="-122"/>
                <a:cs typeface="Funnel Sans" pitchFamily="34" charset="-120"/>
              </a:rPr>
              <a:t>These features span demographic, behavioral, and interactional aspects, providing a holistic dataset for robust model training. Feature engineering, especially for 'Ticket Subject', can further enhance the model's predictive power by extracting more nuanced information from unstructured data.</a:t>
            </a:r>
            <a:endParaRPr lang="en-US" sz="1550" dirty="0"/>
          </a:p>
        </p:txBody>
      </p:sp>
    </p:spTree>
    <p:extLst>
      <p:ext uri="{BB962C8B-B14F-4D97-AF65-F5344CB8AC3E}">
        <p14:creationId xmlns:p14="http://schemas.microsoft.com/office/powerpoint/2010/main" val="34817374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id="{66FBFE25-5451-DE9B-A276-5621808C06D0}"/>
              </a:ext>
            </a:extLst>
          </p:cNvPr>
          <p:cNvSpPr/>
          <p:nvPr/>
        </p:nvSpPr>
        <p:spPr>
          <a:xfrm>
            <a:off x="8426545" y="2440248"/>
            <a:ext cx="3432663" cy="4092266"/>
          </a:xfrm>
          <a:prstGeom prst="roundRect">
            <a:avLst>
              <a:gd name="adj" fmla="val 7878"/>
            </a:avLst>
          </a:pr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4E2CAF51-15D5-2B05-ED09-57174A78AC75}"/>
              </a:ext>
            </a:extLst>
          </p:cNvPr>
          <p:cNvSpPr/>
          <p:nvPr/>
        </p:nvSpPr>
        <p:spPr>
          <a:xfrm>
            <a:off x="4562088" y="2440249"/>
            <a:ext cx="3663757" cy="4092266"/>
          </a:xfrm>
          <a:prstGeom prst="roundRect">
            <a:avLst>
              <a:gd name="adj" fmla="val 8772"/>
            </a:avLst>
          </a:pr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CE1ED1F3-C11B-2648-5945-D3EC2AC267D5}"/>
              </a:ext>
            </a:extLst>
          </p:cNvPr>
          <p:cNvSpPr/>
          <p:nvPr/>
        </p:nvSpPr>
        <p:spPr>
          <a:xfrm>
            <a:off x="401216" y="2440249"/>
            <a:ext cx="3928188" cy="4092266"/>
          </a:xfrm>
          <a:prstGeom prst="roundRect">
            <a:avLst>
              <a:gd name="adj" fmla="val 6453"/>
            </a:avLst>
          </a:pr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 0">
            <a:extLst>
              <a:ext uri="{FF2B5EF4-FFF2-40B4-BE49-F238E27FC236}">
                <a16:creationId xmlns:a16="http://schemas.microsoft.com/office/drawing/2014/main" id="{E2256193-16EF-6FC5-AA06-753AC073D35B}"/>
              </a:ext>
            </a:extLst>
          </p:cNvPr>
          <p:cNvSpPr/>
          <p:nvPr/>
        </p:nvSpPr>
        <p:spPr>
          <a:xfrm>
            <a:off x="539485" y="325485"/>
            <a:ext cx="4457173" cy="634127"/>
          </a:xfrm>
          <a:prstGeom prst="rect">
            <a:avLst/>
          </a:prstGeom>
          <a:noFill/>
          <a:ln/>
        </p:spPr>
        <p:txBody>
          <a:bodyPr wrap="none" lIns="0" tIns="0" rIns="0" bIns="0" rtlCol="0" anchor="t"/>
          <a:lstStyle/>
          <a:p>
            <a:pPr marL="0" indent="0" algn="l">
              <a:lnSpc>
                <a:spcPts val="4950"/>
              </a:lnSpc>
              <a:buNone/>
            </a:pPr>
            <a:r>
              <a:rPr lang="en-US" sz="3950" dirty="0">
                <a:solidFill>
                  <a:srgbClr val="051D3A"/>
                </a:solidFill>
                <a:latin typeface="Funnel Display" pitchFamily="34" charset="0"/>
                <a:ea typeface="Funnel Display" pitchFamily="34" charset="-122"/>
                <a:cs typeface="Funnel Display" pitchFamily="34" charset="-120"/>
              </a:rPr>
              <a:t>Technological Stack</a:t>
            </a:r>
            <a:endParaRPr lang="en-US" sz="3950" dirty="0"/>
          </a:p>
        </p:txBody>
      </p:sp>
      <p:sp>
        <p:nvSpPr>
          <p:cNvPr id="5" name="Text 1">
            <a:extLst>
              <a:ext uri="{FF2B5EF4-FFF2-40B4-BE49-F238E27FC236}">
                <a16:creationId xmlns:a16="http://schemas.microsoft.com/office/drawing/2014/main" id="{1E684398-09D0-52B2-B1FC-C24EEB014765}"/>
              </a:ext>
            </a:extLst>
          </p:cNvPr>
          <p:cNvSpPr/>
          <p:nvPr/>
        </p:nvSpPr>
        <p:spPr>
          <a:xfrm>
            <a:off x="707436" y="959612"/>
            <a:ext cx="11151772" cy="1379696"/>
          </a:xfrm>
          <a:prstGeom prst="rect">
            <a:avLst/>
          </a:prstGeom>
          <a:noFill/>
          <a:ln/>
        </p:spPr>
        <p:txBody>
          <a:bodyPr wrap="square" lIns="0" tIns="0" rIns="0" bIns="0" rtlCol="0" anchor="t"/>
          <a:lstStyle/>
          <a:p>
            <a:pPr marL="0" indent="0" algn="just">
              <a:lnSpc>
                <a:spcPts val="2700"/>
              </a:lnSpc>
              <a:buNone/>
            </a:pPr>
            <a:r>
              <a:rPr lang="en-US" sz="1650" dirty="0">
                <a:solidFill>
                  <a:srgbClr val="2B3541"/>
                </a:solidFill>
                <a:latin typeface="Funnel Sans" pitchFamily="34" charset="0"/>
                <a:ea typeface="Funnel Sans" pitchFamily="34" charset="-122"/>
                <a:cs typeface="Funnel Sans" pitchFamily="34" charset="-120"/>
              </a:rPr>
              <a:t>Building a robust machine learning solution requires a carefully chosen suite of technologies. Our project leverages a powerful combination of Python libraries for data manipulation, statistical modeling, and visualization, alongside dedicated tools for deployment and model persistence. This stack ensures efficiency, scalability, and ease of use throughout the development and operational phases.</a:t>
            </a:r>
            <a:endParaRPr lang="en-US" sz="1650" dirty="0"/>
          </a:p>
        </p:txBody>
      </p:sp>
      <p:pic>
        <p:nvPicPr>
          <p:cNvPr id="6" name="Image 0" descr="preencoded.png">
            <a:extLst>
              <a:ext uri="{FF2B5EF4-FFF2-40B4-BE49-F238E27FC236}">
                <a16:creationId xmlns:a16="http://schemas.microsoft.com/office/drawing/2014/main" id="{C32330AF-6F94-3E17-BB49-2BED62BE1B44}"/>
              </a:ext>
            </a:extLst>
          </p:cNvPr>
          <p:cNvPicPr>
            <a:picLocks noChangeAspect="1"/>
          </p:cNvPicPr>
          <p:nvPr/>
        </p:nvPicPr>
        <p:blipFill>
          <a:blip r:embed="rId2"/>
          <a:stretch>
            <a:fillRect/>
          </a:stretch>
        </p:blipFill>
        <p:spPr>
          <a:xfrm>
            <a:off x="604799" y="2518442"/>
            <a:ext cx="473553" cy="538996"/>
          </a:xfrm>
          <a:prstGeom prst="rect">
            <a:avLst/>
          </a:prstGeom>
        </p:spPr>
      </p:pic>
      <p:sp>
        <p:nvSpPr>
          <p:cNvPr id="7" name="Text 2">
            <a:extLst>
              <a:ext uri="{FF2B5EF4-FFF2-40B4-BE49-F238E27FC236}">
                <a16:creationId xmlns:a16="http://schemas.microsoft.com/office/drawing/2014/main" id="{3D564C64-FCBA-7FA9-4A63-9AD8359B57A1}"/>
              </a:ext>
            </a:extLst>
          </p:cNvPr>
          <p:cNvSpPr/>
          <p:nvPr/>
        </p:nvSpPr>
        <p:spPr>
          <a:xfrm>
            <a:off x="1145975" y="2656491"/>
            <a:ext cx="2228535" cy="316944"/>
          </a:xfrm>
          <a:prstGeom prst="rect">
            <a:avLst/>
          </a:prstGeom>
          <a:noFill/>
          <a:ln/>
        </p:spPr>
        <p:txBody>
          <a:bodyPr wrap="none" lIns="0" tIns="0" rIns="0" bIns="0" rtlCol="0" anchor="t"/>
          <a:lstStyle/>
          <a:p>
            <a:pPr marL="0" indent="0" algn="l">
              <a:lnSpc>
                <a:spcPts val="2450"/>
              </a:lnSpc>
              <a:buNone/>
            </a:pPr>
            <a:r>
              <a:rPr lang="en-US" sz="1950" dirty="0">
                <a:solidFill>
                  <a:schemeClr val="bg1"/>
                </a:solidFill>
                <a:latin typeface="Funnel Display" pitchFamily="34" charset="0"/>
                <a:ea typeface="Funnel Display" pitchFamily="34" charset="-122"/>
                <a:cs typeface="Funnel Display" pitchFamily="34" charset="-120"/>
              </a:rPr>
              <a:t>Python Ecosystem</a:t>
            </a:r>
            <a:endParaRPr lang="en-US" sz="1950" dirty="0">
              <a:solidFill>
                <a:schemeClr val="bg1"/>
              </a:solidFill>
            </a:endParaRPr>
          </a:p>
        </p:txBody>
      </p:sp>
      <p:sp>
        <p:nvSpPr>
          <p:cNvPr id="8" name="Text 3">
            <a:extLst>
              <a:ext uri="{FF2B5EF4-FFF2-40B4-BE49-F238E27FC236}">
                <a16:creationId xmlns:a16="http://schemas.microsoft.com/office/drawing/2014/main" id="{9452D2DC-CDCE-8C96-D670-D636F89173B5}"/>
              </a:ext>
            </a:extLst>
          </p:cNvPr>
          <p:cNvSpPr/>
          <p:nvPr/>
        </p:nvSpPr>
        <p:spPr>
          <a:xfrm>
            <a:off x="604799" y="3236571"/>
            <a:ext cx="3559441" cy="2759393"/>
          </a:xfrm>
          <a:prstGeom prst="rect">
            <a:avLst/>
          </a:prstGeom>
          <a:noFill/>
          <a:ln/>
        </p:spPr>
        <p:txBody>
          <a:bodyPr wrap="square" lIns="0" tIns="0" rIns="0" bIns="0" rtlCol="0" anchor="t"/>
          <a:lstStyle/>
          <a:p>
            <a:pPr marL="0" indent="0" algn="l">
              <a:lnSpc>
                <a:spcPts val="2700"/>
              </a:lnSpc>
              <a:buNone/>
            </a:pPr>
            <a:r>
              <a:rPr lang="en-US" sz="1650" dirty="0">
                <a:solidFill>
                  <a:schemeClr val="bg1"/>
                </a:solidFill>
                <a:latin typeface="Funnel Sans" pitchFamily="34" charset="0"/>
                <a:ea typeface="Funnel Sans" pitchFamily="34" charset="-122"/>
                <a:cs typeface="Funnel Sans" pitchFamily="34" charset="-120"/>
              </a:rPr>
              <a:t>The core of our project is built on Python, utilizing its rich ecosystem for data science: </a:t>
            </a:r>
            <a:r>
              <a:rPr lang="en-US" sz="1650" b="1" dirty="0">
                <a:solidFill>
                  <a:schemeClr val="bg1"/>
                </a:solidFill>
                <a:latin typeface="Funnel Sans" pitchFamily="34" charset="0"/>
                <a:ea typeface="Funnel Sans" pitchFamily="34" charset="-122"/>
                <a:cs typeface="Funnel Sans" pitchFamily="34" charset="-120"/>
              </a:rPr>
              <a:t>Pandas</a:t>
            </a:r>
            <a:r>
              <a:rPr lang="en-US" sz="1650" dirty="0">
                <a:solidFill>
                  <a:schemeClr val="bg1"/>
                </a:solidFill>
                <a:latin typeface="Funnel Sans" pitchFamily="34" charset="0"/>
                <a:ea typeface="Funnel Sans" pitchFamily="34" charset="-122"/>
                <a:cs typeface="Funnel Sans" pitchFamily="34" charset="-120"/>
              </a:rPr>
              <a:t> for data manipulation, </a:t>
            </a:r>
            <a:r>
              <a:rPr lang="en-US" sz="1650" b="1" dirty="0">
                <a:solidFill>
                  <a:schemeClr val="bg1"/>
                </a:solidFill>
                <a:latin typeface="Funnel Sans" pitchFamily="34" charset="0"/>
                <a:ea typeface="Funnel Sans" pitchFamily="34" charset="-122"/>
                <a:cs typeface="Funnel Sans" pitchFamily="34" charset="-120"/>
              </a:rPr>
              <a:t>NumPy</a:t>
            </a:r>
            <a:r>
              <a:rPr lang="en-US" sz="1650" dirty="0">
                <a:solidFill>
                  <a:schemeClr val="bg1"/>
                </a:solidFill>
                <a:latin typeface="Funnel Sans" pitchFamily="34" charset="0"/>
                <a:ea typeface="Funnel Sans" pitchFamily="34" charset="-122"/>
                <a:cs typeface="Funnel Sans" pitchFamily="34" charset="-120"/>
              </a:rPr>
              <a:t> for numerical operations, </a:t>
            </a:r>
            <a:r>
              <a:rPr lang="en-US" sz="1650" b="1" dirty="0">
                <a:solidFill>
                  <a:schemeClr val="bg1"/>
                </a:solidFill>
                <a:latin typeface="Funnel Sans" pitchFamily="34" charset="0"/>
                <a:ea typeface="Funnel Sans" pitchFamily="34" charset="-122"/>
                <a:cs typeface="Funnel Sans" pitchFamily="34" charset="-120"/>
              </a:rPr>
              <a:t>Seaborn</a:t>
            </a:r>
            <a:r>
              <a:rPr lang="en-US" sz="1650" dirty="0">
                <a:solidFill>
                  <a:schemeClr val="bg1"/>
                </a:solidFill>
                <a:latin typeface="Funnel Sans" pitchFamily="34" charset="0"/>
                <a:ea typeface="Funnel Sans" pitchFamily="34" charset="-122"/>
                <a:cs typeface="Funnel Sans" pitchFamily="34" charset="-120"/>
              </a:rPr>
              <a:t> and </a:t>
            </a:r>
            <a:r>
              <a:rPr lang="en-US" sz="1650" b="1" dirty="0">
                <a:solidFill>
                  <a:schemeClr val="bg1"/>
                </a:solidFill>
                <a:latin typeface="Funnel Sans" pitchFamily="34" charset="0"/>
                <a:ea typeface="Funnel Sans" pitchFamily="34" charset="-122"/>
                <a:cs typeface="Funnel Sans" pitchFamily="34" charset="-120"/>
              </a:rPr>
              <a:t>Matplotlib</a:t>
            </a:r>
            <a:r>
              <a:rPr lang="en-US" sz="1650" dirty="0">
                <a:solidFill>
                  <a:schemeClr val="bg1"/>
                </a:solidFill>
                <a:latin typeface="Funnel Sans" pitchFamily="34" charset="0"/>
                <a:ea typeface="Funnel Sans" pitchFamily="34" charset="-122"/>
                <a:cs typeface="Funnel Sans" pitchFamily="34" charset="-120"/>
              </a:rPr>
              <a:t> for data visualization, and </a:t>
            </a:r>
            <a:r>
              <a:rPr lang="en-US" sz="1650" b="1" dirty="0">
                <a:solidFill>
                  <a:schemeClr val="bg1"/>
                </a:solidFill>
                <a:latin typeface="Funnel Sans" pitchFamily="34" charset="0"/>
                <a:ea typeface="Funnel Sans" pitchFamily="34" charset="-122"/>
                <a:cs typeface="Funnel Sans" pitchFamily="34" charset="-120"/>
              </a:rPr>
              <a:t>Scikit-learn</a:t>
            </a:r>
            <a:r>
              <a:rPr lang="en-US" sz="1650" dirty="0">
                <a:solidFill>
                  <a:schemeClr val="bg1"/>
                </a:solidFill>
                <a:latin typeface="Funnel Sans" pitchFamily="34" charset="0"/>
                <a:ea typeface="Funnel Sans" pitchFamily="34" charset="-122"/>
                <a:cs typeface="Funnel Sans" pitchFamily="34" charset="-120"/>
              </a:rPr>
              <a:t> for machine learning algorithms. </a:t>
            </a:r>
            <a:r>
              <a:rPr lang="en-US" sz="1650" b="1" dirty="0">
                <a:solidFill>
                  <a:schemeClr val="bg1"/>
                </a:solidFill>
                <a:latin typeface="Funnel Sans" pitchFamily="34" charset="0"/>
                <a:ea typeface="Funnel Sans" pitchFamily="34" charset="-122"/>
                <a:cs typeface="Funnel Sans" pitchFamily="34" charset="-120"/>
              </a:rPr>
              <a:t>Imbalanced-learn</a:t>
            </a:r>
            <a:r>
              <a:rPr lang="en-US" sz="1650" dirty="0">
                <a:solidFill>
                  <a:schemeClr val="bg1"/>
                </a:solidFill>
                <a:latin typeface="Funnel Sans" pitchFamily="34" charset="0"/>
                <a:ea typeface="Funnel Sans" pitchFamily="34" charset="-122"/>
                <a:cs typeface="Funnel Sans" pitchFamily="34" charset="-120"/>
              </a:rPr>
              <a:t> addresses class imbalance challenges.</a:t>
            </a:r>
            <a:endParaRPr lang="en-US" sz="1650" dirty="0">
              <a:solidFill>
                <a:schemeClr val="bg1"/>
              </a:solidFill>
            </a:endParaRPr>
          </a:p>
        </p:txBody>
      </p:sp>
      <p:pic>
        <p:nvPicPr>
          <p:cNvPr id="9" name="Image 1" descr="preencoded.png">
            <a:extLst>
              <a:ext uri="{FF2B5EF4-FFF2-40B4-BE49-F238E27FC236}">
                <a16:creationId xmlns:a16="http://schemas.microsoft.com/office/drawing/2014/main" id="{9E2EDE16-0A74-D29C-2C11-84015E890B83}"/>
              </a:ext>
            </a:extLst>
          </p:cNvPr>
          <p:cNvPicPr>
            <a:picLocks noChangeAspect="1"/>
          </p:cNvPicPr>
          <p:nvPr/>
        </p:nvPicPr>
        <p:blipFill>
          <a:blip r:embed="rId3"/>
          <a:stretch>
            <a:fillRect/>
          </a:stretch>
        </p:blipFill>
        <p:spPr>
          <a:xfrm>
            <a:off x="4669714" y="2575091"/>
            <a:ext cx="473553" cy="538996"/>
          </a:xfrm>
          <a:prstGeom prst="rect">
            <a:avLst/>
          </a:prstGeom>
        </p:spPr>
      </p:pic>
      <p:sp>
        <p:nvSpPr>
          <p:cNvPr id="10" name="Text 4">
            <a:extLst>
              <a:ext uri="{FF2B5EF4-FFF2-40B4-BE49-F238E27FC236}">
                <a16:creationId xmlns:a16="http://schemas.microsoft.com/office/drawing/2014/main" id="{80A41EB0-70B9-CD21-22FF-D192F0585D0F}"/>
              </a:ext>
            </a:extLst>
          </p:cNvPr>
          <p:cNvSpPr/>
          <p:nvPr/>
        </p:nvSpPr>
        <p:spPr>
          <a:xfrm>
            <a:off x="5325559" y="2726316"/>
            <a:ext cx="2652504" cy="316944"/>
          </a:xfrm>
          <a:prstGeom prst="rect">
            <a:avLst/>
          </a:prstGeom>
          <a:noFill/>
          <a:ln/>
        </p:spPr>
        <p:txBody>
          <a:bodyPr wrap="none" lIns="0" tIns="0" rIns="0" bIns="0" rtlCol="0" anchor="t"/>
          <a:lstStyle/>
          <a:p>
            <a:pPr marL="0" indent="0" algn="l">
              <a:lnSpc>
                <a:spcPts val="2450"/>
              </a:lnSpc>
              <a:buNone/>
            </a:pPr>
            <a:r>
              <a:rPr lang="en-US" sz="1950" dirty="0">
                <a:solidFill>
                  <a:schemeClr val="bg1"/>
                </a:solidFill>
                <a:latin typeface="Funnel Display" pitchFamily="34" charset="0"/>
                <a:ea typeface="Funnel Display" pitchFamily="34" charset="-122"/>
                <a:cs typeface="Funnel Display" pitchFamily="34" charset="-120"/>
              </a:rPr>
              <a:t>Streamlit for Deployment</a:t>
            </a:r>
            <a:endParaRPr lang="en-US" sz="1950" dirty="0">
              <a:solidFill>
                <a:schemeClr val="bg1"/>
              </a:solidFill>
            </a:endParaRPr>
          </a:p>
        </p:txBody>
      </p:sp>
      <p:sp>
        <p:nvSpPr>
          <p:cNvPr id="11" name="Text 5">
            <a:extLst>
              <a:ext uri="{FF2B5EF4-FFF2-40B4-BE49-F238E27FC236}">
                <a16:creationId xmlns:a16="http://schemas.microsoft.com/office/drawing/2014/main" id="{EC07E2E2-CD01-473F-E1C2-3675D223A421}"/>
              </a:ext>
            </a:extLst>
          </p:cNvPr>
          <p:cNvSpPr/>
          <p:nvPr/>
        </p:nvSpPr>
        <p:spPr>
          <a:xfrm>
            <a:off x="4669714" y="3236571"/>
            <a:ext cx="3559441" cy="2069544"/>
          </a:xfrm>
          <a:prstGeom prst="rect">
            <a:avLst/>
          </a:prstGeom>
          <a:noFill/>
          <a:ln/>
        </p:spPr>
        <p:txBody>
          <a:bodyPr wrap="square" lIns="0" tIns="0" rIns="0" bIns="0" rtlCol="0" anchor="t"/>
          <a:lstStyle/>
          <a:p>
            <a:pPr marL="0" indent="0" algn="l">
              <a:lnSpc>
                <a:spcPts val="2700"/>
              </a:lnSpc>
              <a:buNone/>
            </a:pPr>
            <a:r>
              <a:rPr lang="en-US" sz="1650" b="1" dirty="0">
                <a:solidFill>
                  <a:schemeClr val="bg1"/>
                </a:solidFill>
                <a:latin typeface="Funnel Sans" pitchFamily="34" charset="0"/>
                <a:ea typeface="Funnel Sans" pitchFamily="34" charset="-122"/>
                <a:cs typeface="Funnel Sans" pitchFamily="34" charset="-120"/>
              </a:rPr>
              <a:t>Streamlit</a:t>
            </a:r>
            <a:r>
              <a:rPr lang="en-US" sz="1650" dirty="0">
                <a:solidFill>
                  <a:schemeClr val="bg1"/>
                </a:solidFill>
                <a:latin typeface="Funnel Sans" pitchFamily="34" charset="0"/>
                <a:ea typeface="Funnel Sans" pitchFamily="34" charset="-122"/>
                <a:cs typeface="Funnel Sans" pitchFamily="34" charset="-120"/>
              </a:rPr>
              <a:t> is employed for quickly building and deploying interactive web applications. It allows data scientists to turn data scripts into shareable web apps with minimal effort, providing a user-friendly interface for model interaction.</a:t>
            </a:r>
            <a:endParaRPr lang="en-US" sz="1650" dirty="0">
              <a:solidFill>
                <a:schemeClr val="bg1"/>
              </a:solidFill>
            </a:endParaRPr>
          </a:p>
        </p:txBody>
      </p:sp>
      <p:pic>
        <p:nvPicPr>
          <p:cNvPr id="12" name="Image 2" descr="preencoded.png">
            <a:extLst>
              <a:ext uri="{FF2B5EF4-FFF2-40B4-BE49-F238E27FC236}">
                <a16:creationId xmlns:a16="http://schemas.microsoft.com/office/drawing/2014/main" id="{EA3E3F47-11C7-BD24-FEA1-46A2FFD22132}"/>
              </a:ext>
            </a:extLst>
          </p:cNvPr>
          <p:cNvPicPr>
            <a:picLocks noChangeAspect="1"/>
          </p:cNvPicPr>
          <p:nvPr/>
        </p:nvPicPr>
        <p:blipFill>
          <a:blip r:embed="rId4"/>
          <a:stretch>
            <a:fillRect/>
          </a:stretch>
        </p:blipFill>
        <p:spPr>
          <a:xfrm>
            <a:off x="8497852" y="2575091"/>
            <a:ext cx="473553" cy="474518"/>
          </a:xfrm>
          <a:prstGeom prst="rect">
            <a:avLst/>
          </a:prstGeom>
        </p:spPr>
      </p:pic>
      <p:sp>
        <p:nvSpPr>
          <p:cNvPr id="13" name="Text 6">
            <a:extLst>
              <a:ext uri="{FF2B5EF4-FFF2-40B4-BE49-F238E27FC236}">
                <a16:creationId xmlns:a16="http://schemas.microsoft.com/office/drawing/2014/main" id="{4EA06516-9908-8DED-5F73-CEA40EA890FE}"/>
              </a:ext>
            </a:extLst>
          </p:cNvPr>
          <p:cNvSpPr/>
          <p:nvPr/>
        </p:nvSpPr>
        <p:spPr>
          <a:xfrm>
            <a:off x="9168795" y="2640826"/>
            <a:ext cx="2229685" cy="316944"/>
          </a:xfrm>
          <a:prstGeom prst="rect">
            <a:avLst/>
          </a:prstGeom>
          <a:noFill/>
          <a:ln/>
        </p:spPr>
        <p:txBody>
          <a:bodyPr wrap="none" lIns="0" tIns="0" rIns="0" bIns="0" rtlCol="0" anchor="t"/>
          <a:lstStyle/>
          <a:p>
            <a:pPr marL="0" indent="0" algn="l">
              <a:lnSpc>
                <a:spcPts val="2450"/>
              </a:lnSpc>
              <a:buNone/>
            </a:pPr>
            <a:r>
              <a:rPr lang="en-US" sz="1950" dirty="0">
                <a:solidFill>
                  <a:schemeClr val="bg1"/>
                </a:solidFill>
                <a:latin typeface="Funnel Display" pitchFamily="34" charset="0"/>
                <a:ea typeface="Funnel Display" pitchFamily="34" charset="-122"/>
                <a:cs typeface="Funnel Display" pitchFamily="34" charset="-120"/>
              </a:rPr>
              <a:t>Joblib for Persistence</a:t>
            </a:r>
            <a:endParaRPr lang="en-US" sz="1950" dirty="0">
              <a:solidFill>
                <a:schemeClr val="bg1"/>
              </a:solidFill>
            </a:endParaRPr>
          </a:p>
        </p:txBody>
      </p:sp>
      <p:sp>
        <p:nvSpPr>
          <p:cNvPr id="14" name="Text 7">
            <a:extLst>
              <a:ext uri="{FF2B5EF4-FFF2-40B4-BE49-F238E27FC236}">
                <a16:creationId xmlns:a16="http://schemas.microsoft.com/office/drawing/2014/main" id="{2C6D05A4-C302-1BAB-D4BC-47287F47A8D8}"/>
              </a:ext>
            </a:extLst>
          </p:cNvPr>
          <p:cNvSpPr/>
          <p:nvPr/>
        </p:nvSpPr>
        <p:spPr>
          <a:xfrm>
            <a:off x="8497852" y="3158348"/>
            <a:ext cx="3089349" cy="2414468"/>
          </a:xfrm>
          <a:prstGeom prst="rect">
            <a:avLst/>
          </a:prstGeom>
          <a:noFill/>
          <a:ln/>
        </p:spPr>
        <p:txBody>
          <a:bodyPr wrap="square" lIns="0" tIns="0" rIns="0" bIns="0" rtlCol="0" anchor="t"/>
          <a:lstStyle/>
          <a:p>
            <a:pPr marL="0" indent="0" algn="l">
              <a:lnSpc>
                <a:spcPts val="2700"/>
              </a:lnSpc>
              <a:buNone/>
            </a:pPr>
            <a:r>
              <a:rPr lang="en-US" sz="1650" b="1" dirty="0">
                <a:solidFill>
                  <a:schemeClr val="bg1"/>
                </a:solidFill>
                <a:latin typeface="Funnel Sans" pitchFamily="34" charset="0"/>
                <a:ea typeface="Funnel Sans" pitchFamily="34" charset="-122"/>
                <a:cs typeface="Funnel Sans" pitchFamily="34" charset="-120"/>
              </a:rPr>
              <a:t>Joblib</a:t>
            </a:r>
            <a:r>
              <a:rPr lang="en-US" sz="1650" dirty="0">
                <a:solidFill>
                  <a:schemeClr val="bg1"/>
                </a:solidFill>
                <a:latin typeface="Funnel Sans" pitchFamily="34" charset="0"/>
                <a:ea typeface="Funnel Sans" pitchFamily="34" charset="-122"/>
                <a:cs typeface="Funnel Sans" pitchFamily="34" charset="-120"/>
              </a:rPr>
              <a:t> is used for efficiently saving and loading Python objects, especially large NumPy arrays. This is crucial for persisting the trained machine learning model (</a:t>
            </a:r>
            <a:r>
              <a:rPr lang="en-US" sz="1650" dirty="0">
                <a:solidFill>
                  <a:schemeClr val="bg1"/>
                </a:solidFill>
                <a:highlight>
                  <a:srgbClr val="EDE8DE"/>
                </a:highlight>
                <a:latin typeface="Consolas" pitchFamily="34" charset="0"/>
                <a:ea typeface="Consolas" pitchFamily="34" charset="-122"/>
                <a:cs typeface="Consolas" pitchFamily="34" charset="-120"/>
              </a:rPr>
              <a:t>model.pkl</a:t>
            </a:r>
            <a:r>
              <a:rPr lang="en-US" sz="1650" dirty="0">
                <a:solidFill>
                  <a:schemeClr val="bg1"/>
                </a:solidFill>
                <a:latin typeface="Funnel Sans" pitchFamily="34" charset="0"/>
                <a:ea typeface="Funnel Sans" pitchFamily="34" charset="-122"/>
                <a:cs typeface="Funnel Sans" pitchFamily="34" charset="-120"/>
              </a:rPr>
              <a:t>) and other preprocessing pipelines, ensuring consistent model behavior in deployment.</a:t>
            </a:r>
            <a:endParaRPr lang="en-US" sz="1650" dirty="0">
              <a:solidFill>
                <a:schemeClr val="bg1"/>
              </a:solidFill>
            </a:endParaRPr>
          </a:p>
        </p:txBody>
      </p:sp>
    </p:spTree>
    <p:extLst>
      <p:ext uri="{BB962C8B-B14F-4D97-AF65-F5344CB8AC3E}">
        <p14:creationId xmlns:p14="http://schemas.microsoft.com/office/powerpoint/2010/main" val="662883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80BA5B72-3A3B-0178-900C-2E2792E2D6D0}"/>
              </a:ext>
            </a:extLst>
          </p:cNvPr>
          <p:cNvSpPr/>
          <p:nvPr/>
        </p:nvSpPr>
        <p:spPr>
          <a:xfrm>
            <a:off x="968693" y="586145"/>
            <a:ext cx="5342629" cy="518755"/>
          </a:xfrm>
          <a:prstGeom prst="rect">
            <a:avLst/>
          </a:prstGeom>
          <a:noFill/>
          <a:ln/>
        </p:spPr>
        <p:txBody>
          <a:bodyPr wrap="none" lIns="0" tIns="0" rIns="0" bIns="0" rtlCol="0" anchor="t"/>
          <a:lstStyle/>
          <a:p>
            <a:pPr marL="0" indent="0" algn="l">
              <a:lnSpc>
                <a:spcPts val="4050"/>
              </a:lnSpc>
              <a:buNone/>
            </a:pPr>
            <a:r>
              <a:rPr lang="en-US" sz="3250" dirty="0">
                <a:solidFill>
                  <a:srgbClr val="051D3A"/>
                </a:solidFill>
                <a:latin typeface="Funnel Display" pitchFamily="34" charset="0"/>
                <a:ea typeface="Funnel Display" pitchFamily="34" charset="-122"/>
                <a:cs typeface="Funnel Display" pitchFamily="34" charset="-120"/>
              </a:rPr>
              <a:t>Model Selection &amp; Evaluation Strategy</a:t>
            </a:r>
            <a:endParaRPr lang="en-US" sz="3250" dirty="0"/>
          </a:p>
        </p:txBody>
      </p:sp>
      <p:sp>
        <p:nvSpPr>
          <p:cNvPr id="5" name="Text 1">
            <a:extLst>
              <a:ext uri="{FF2B5EF4-FFF2-40B4-BE49-F238E27FC236}">
                <a16:creationId xmlns:a16="http://schemas.microsoft.com/office/drawing/2014/main" id="{D069B9F9-7D80-DE7C-D85D-61CF1364F6FC}"/>
              </a:ext>
            </a:extLst>
          </p:cNvPr>
          <p:cNvSpPr/>
          <p:nvPr/>
        </p:nvSpPr>
        <p:spPr>
          <a:xfrm>
            <a:off x="968693" y="1329570"/>
            <a:ext cx="10690250" cy="846892"/>
          </a:xfrm>
          <a:prstGeom prst="rect">
            <a:avLst/>
          </a:prstGeom>
          <a:noFill/>
          <a:ln/>
        </p:spPr>
        <p:txBody>
          <a:bodyPr wrap="square" lIns="0" tIns="0" rIns="0" bIns="0" rtlCol="0" anchor="t"/>
          <a:lstStyle/>
          <a:p>
            <a:pPr marL="0" indent="0" algn="l">
              <a:lnSpc>
                <a:spcPts val="2200"/>
              </a:lnSpc>
              <a:buNone/>
            </a:pPr>
            <a:r>
              <a:rPr lang="en-US" sz="1350" dirty="0">
                <a:solidFill>
                  <a:srgbClr val="2B3541"/>
                </a:solidFill>
                <a:latin typeface="Funnel Sans" pitchFamily="34" charset="0"/>
                <a:ea typeface="Funnel Sans" pitchFamily="34" charset="-122"/>
                <a:cs typeface="Funnel Sans" pitchFamily="34" charset="-120"/>
              </a:rPr>
              <a:t>The choice of machine learning model and the metrics used to evaluate its performance are critical for ensuring that the solution effectively addresses the problem. For customer satisfaction prediction, we focus on models capable of classification and employ a comprehensive set of evaluation metrics to assess accuracy, reliability, and fairness, especially given the potential for class imbalance.</a:t>
            </a:r>
            <a:endParaRPr lang="en-US" sz="1350" dirty="0"/>
          </a:p>
        </p:txBody>
      </p:sp>
      <p:sp>
        <p:nvSpPr>
          <p:cNvPr id="6" name="Text 2">
            <a:extLst>
              <a:ext uri="{FF2B5EF4-FFF2-40B4-BE49-F238E27FC236}">
                <a16:creationId xmlns:a16="http://schemas.microsoft.com/office/drawing/2014/main" id="{6884C3A8-74B4-8EDE-928A-CF76153158CD}"/>
              </a:ext>
            </a:extLst>
          </p:cNvPr>
          <p:cNvSpPr/>
          <p:nvPr/>
        </p:nvSpPr>
        <p:spPr>
          <a:xfrm>
            <a:off x="968693" y="2271473"/>
            <a:ext cx="1550572" cy="229131"/>
          </a:xfrm>
          <a:prstGeom prst="rect">
            <a:avLst/>
          </a:prstGeom>
          <a:noFill/>
          <a:ln/>
        </p:spPr>
        <p:txBody>
          <a:bodyPr wrap="none" lIns="0" tIns="0" rIns="0" bIns="0" rtlCol="0" anchor="t"/>
          <a:lstStyle/>
          <a:p>
            <a:pPr marL="0" indent="0" algn="l">
              <a:lnSpc>
                <a:spcPts val="2000"/>
              </a:lnSpc>
              <a:buNone/>
            </a:pPr>
            <a:r>
              <a:rPr lang="en-US" sz="1600" b="1" dirty="0">
                <a:solidFill>
                  <a:srgbClr val="051D3A"/>
                </a:solidFill>
                <a:latin typeface="Funnel Display" pitchFamily="34" charset="0"/>
                <a:ea typeface="Funnel Display" pitchFamily="34" charset="-122"/>
                <a:cs typeface="Funnel Display" pitchFamily="34" charset="-120"/>
              </a:rPr>
              <a:t>Chosen Model</a:t>
            </a:r>
            <a:endParaRPr lang="en-US" sz="1600" b="1" dirty="0"/>
          </a:p>
        </p:txBody>
      </p:sp>
      <p:sp>
        <p:nvSpPr>
          <p:cNvPr id="7" name="Text 3">
            <a:extLst>
              <a:ext uri="{FF2B5EF4-FFF2-40B4-BE49-F238E27FC236}">
                <a16:creationId xmlns:a16="http://schemas.microsoft.com/office/drawing/2014/main" id="{58162616-3AB2-69EA-F7E8-B3C514FAE79E}"/>
              </a:ext>
            </a:extLst>
          </p:cNvPr>
          <p:cNvSpPr/>
          <p:nvPr/>
        </p:nvSpPr>
        <p:spPr>
          <a:xfrm>
            <a:off x="968693" y="2621194"/>
            <a:ext cx="9406948" cy="564594"/>
          </a:xfrm>
          <a:prstGeom prst="rect">
            <a:avLst/>
          </a:prstGeom>
          <a:noFill/>
          <a:ln/>
        </p:spPr>
        <p:txBody>
          <a:bodyPr wrap="square" lIns="0" tIns="0" rIns="0" bIns="0" rtlCol="0" anchor="t"/>
          <a:lstStyle/>
          <a:p>
            <a:pPr marL="0" indent="0" algn="l">
              <a:lnSpc>
                <a:spcPts val="2200"/>
              </a:lnSpc>
              <a:buNone/>
            </a:pPr>
            <a:r>
              <a:rPr lang="en-US" sz="1350" dirty="0">
                <a:solidFill>
                  <a:srgbClr val="2B3541"/>
                </a:solidFill>
                <a:latin typeface="Funnel Sans" pitchFamily="34" charset="0"/>
                <a:ea typeface="Funnel Sans" pitchFamily="34" charset="-122"/>
                <a:cs typeface="Funnel Sans" pitchFamily="34" charset="-120"/>
              </a:rPr>
              <a:t>Our predictive task is binary classification: determining if a customer is satisfied or not. Common candidate models include:</a:t>
            </a:r>
            <a:endParaRPr lang="en-US" sz="1350" dirty="0"/>
          </a:p>
        </p:txBody>
      </p:sp>
      <p:sp>
        <p:nvSpPr>
          <p:cNvPr id="8" name="Text 4">
            <a:extLst>
              <a:ext uri="{FF2B5EF4-FFF2-40B4-BE49-F238E27FC236}">
                <a16:creationId xmlns:a16="http://schemas.microsoft.com/office/drawing/2014/main" id="{12B078CF-DF2E-3ECA-06BE-78E27BEFC5BF}"/>
              </a:ext>
            </a:extLst>
          </p:cNvPr>
          <p:cNvSpPr/>
          <p:nvPr/>
        </p:nvSpPr>
        <p:spPr>
          <a:xfrm>
            <a:off x="1816359" y="3005554"/>
            <a:ext cx="9341633" cy="846892"/>
          </a:xfrm>
          <a:prstGeom prst="rect">
            <a:avLst/>
          </a:prstGeom>
          <a:noFill/>
          <a:ln/>
        </p:spPr>
        <p:txBody>
          <a:bodyPr wrap="square" lIns="0" tIns="0" rIns="0" bIns="0" rtlCol="0" anchor="t"/>
          <a:lstStyle/>
          <a:p>
            <a:pPr marL="342900" indent="-342900" algn="l">
              <a:lnSpc>
                <a:spcPts val="2200"/>
              </a:lnSpc>
              <a:buSzPct val="100000"/>
              <a:buChar char="•"/>
            </a:pPr>
            <a:r>
              <a:rPr lang="en-US" sz="1350" b="1" dirty="0">
                <a:solidFill>
                  <a:srgbClr val="2B3541"/>
                </a:solidFill>
                <a:latin typeface="Funnel Sans" pitchFamily="34" charset="0"/>
                <a:ea typeface="Funnel Sans" pitchFamily="34" charset="-122"/>
                <a:cs typeface="Funnel Sans" pitchFamily="34" charset="-120"/>
              </a:rPr>
              <a:t>RandomForestClassifier:</a:t>
            </a:r>
            <a:r>
              <a:rPr lang="en-US" sz="1350" dirty="0">
                <a:solidFill>
                  <a:srgbClr val="2B3541"/>
                </a:solidFill>
                <a:latin typeface="Funnel Sans" pitchFamily="34" charset="0"/>
                <a:ea typeface="Funnel Sans" pitchFamily="34" charset="-122"/>
                <a:cs typeface="Funnel Sans" pitchFamily="34" charset="-120"/>
              </a:rPr>
              <a:t> An ensemble method known for its high accuracy and robustness to overfitting, capable of handling various data types.</a:t>
            </a:r>
            <a:endParaRPr lang="en-US" sz="1350" dirty="0"/>
          </a:p>
        </p:txBody>
      </p:sp>
      <p:sp>
        <p:nvSpPr>
          <p:cNvPr id="9" name="Text 5">
            <a:extLst>
              <a:ext uri="{FF2B5EF4-FFF2-40B4-BE49-F238E27FC236}">
                <a16:creationId xmlns:a16="http://schemas.microsoft.com/office/drawing/2014/main" id="{F1A108FD-1CA5-8D71-7C91-5A85F5AB65CF}"/>
              </a:ext>
            </a:extLst>
          </p:cNvPr>
          <p:cNvSpPr/>
          <p:nvPr/>
        </p:nvSpPr>
        <p:spPr>
          <a:xfrm>
            <a:off x="1816359" y="3651441"/>
            <a:ext cx="8968408" cy="564594"/>
          </a:xfrm>
          <a:prstGeom prst="rect">
            <a:avLst/>
          </a:prstGeom>
          <a:noFill/>
          <a:ln/>
        </p:spPr>
        <p:txBody>
          <a:bodyPr wrap="square" lIns="0" tIns="0" rIns="0" bIns="0" rtlCol="0" anchor="t"/>
          <a:lstStyle/>
          <a:p>
            <a:pPr marL="342900" indent="-342900" algn="l">
              <a:lnSpc>
                <a:spcPts val="2200"/>
              </a:lnSpc>
              <a:buSzPct val="100000"/>
              <a:buChar char="•"/>
            </a:pPr>
            <a:r>
              <a:rPr lang="en-US" sz="1350" b="1" dirty="0">
                <a:solidFill>
                  <a:srgbClr val="2B3541"/>
                </a:solidFill>
                <a:latin typeface="Funnel Sans" pitchFamily="34" charset="0"/>
                <a:ea typeface="Funnel Sans" pitchFamily="34" charset="-122"/>
                <a:cs typeface="Funnel Sans" pitchFamily="34" charset="-120"/>
              </a:rPr>
              <a:t>LogisticRegression:</a:t>
            </a:r>
            <a:r>
              <a:rPr lang="en-US" sz="1350" dirty="0">
                <a:solidFill>
                  <a:srgbClr val="2B3541"/>
                </a:solidFill>
                <a:latin typeface="Funnel Sans" pitchFamily="34" charset="0"/>
                <a:ea typeface="Funnel Sans" pitchFamily="34" charset="-122"/>
                <a:cs typeface="Funnel Sans" pitchFamily="34" charset="-120"/>
              </a:rPr>
              <a:t> A simpler, interpretable linear model, often serving as a strong baseline.</a:t>
            </a:r>
            <a:endParaRPr lang="en-US" sz="1350" dirty="0"/>
          </a:p>
        </p:txBody>
      </p:sp>
      <p:sp>
        <p:nvSpPr>
          <p:cNvPr id="10" name="Text 6">
            <a:extLst>
              <a:ext uri="{FF2B5EF4-FFF2-40B4-BE49-F238E27FC236}">
                <a16:creationId xmlns:a16="http://schemas.microsoft.com/office/drawing/2014/main" id="{4D451DCB-6E08-ACB5-040B-5D54F53B6A05}"/>
              </a:ext>
            </a:extLst>
          </p:cNvPr>
          <p:cNvSpPr/>
          <p:nvPr/>
        </p:nvSpPr>
        <p:spPr>
          <a:xfrm>
            <a:off x="968693" y="4306544"/>
            <a:ext cx="8137984" cy="564594"/>
          </a:xfrm>
          <a:prstGeom prst="rect">
            <a:avLst/>
          </a:prstGeom>
          <a:noFill/>
          <a:ln/>
        </p:spPr>
        <p:txBody>
          <a:bodyPr wrap="square" lIns="0" tIns="0" rIns="0" bIns="0" rtlCol="0" anchor="t"/>
          <a:lstStyle/>
          <a:p>
            <a:pPr marL="0" indent="0" algn="l">
              <a:lnSpc>
                <a:spcPts val="2200"/>
              </a:lnSpc>
              <a:buNone/>
            </a:pPr>
            <a:r>
              <a:rPr lang="en-US" sz="1350" dirty="0">
                <a:solidFill>
                  <a:srgbClr val="3371A5"/>
                </a:solidFill>
                <a:latin typeface="Funnel Sans" pitchFamily="34" charset="0"/>
                <a:ea typeface="Funnel Sans" pitchFamily="34" charset="-122"/>
                <a:cs typeface="Funnel Sans" pitchFamily="34" charset="-120"/>
              </a:rPr>
              <a:t>The final model selection will be based on comparative performance during the training phase.</a:t>
            </a:r>
            <a:endParaRPr lang="en-US" sz="1350" dirty="0"/>
          </a:p>
        </p:txBody>
      </p:sp>
    </p:spTree>
    <p:extLst>
      <p:ext uri="{BB962C8B-B14F-4D97-AF65-F5344CB8AC3E}">
        <p14:creationId xmlns:p14="http://schemas.microsoft.com/office/powerpoint/2010/main" val="2421348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68135-D489-F232-9969-71BABEC29FF6}"/>
              </a:ext>
            </a:extLst>
          </p:cNvPr>
          <p:cNvSpPr>
            <a:spLocks noGrp="1"/>
          </p:cNvSpPr>
          <p:nvPr>
            <p:ph type="title"/>
          </p:nvPr>
        </p:nvSpPr>
        <p:spPr>
          <a:xfrm>
            <a:off x="838200" y="365125"/>
            <a:ext cx="10515600" cy="857185"/>
          </a:xfrm>
        </p:spPr>
        <p:txBody>
          <a:bodyPr>
            <a:normAutofit/>
          </a:bodyPr>
          <a:lstStyle/>
          <a:p>
            <a:r>
              <a:rPr lang="en-US" sz="3250" dirty="0">
                <a:solidFill>
                  <a:srgbClr val="051D3A"/>
                </a:solidFill>
                <a:latin typeface="Funnel Display" pitchFamily="34" charset="0"/>
                <a:ea typeface="Funnel Display" pitchFamily="34" charset="-122"/>
                <a:cs typeface="Funnel Display" pitchFamily="34" charset="-120"/>
              </a:rPr>
              <a:t>Model Evaluation Strategy</a:t>
            </a:r>
            <a:endParaRPr lang="en-IN" sz="3250" dirty="0"/>
          </a:p>
        </p:txBody>
      </p:sp>
      <p:sp>
        <p:nvSpPr>
          <p:cNvPr id="11" name="Text 7">
            <a:extLst>
              <a:ext uri="{FF2B5EF4-FFF2-40B4-BE49-F238E27FC236}">
                <a16:creationId xmlns:a16="http://schemas.microsoft.com/office/drawing/2014/main" id="{91C632FA-655E-7B18-436C-CE221FE6A8AB}"/>
              </a:ext>
            </a:extLst>
          </p:cNvPr>
          <p:cNvSpPr/>
          <p:nvPr/>
        </p:nvSpPr>
        <p:spPr>
          <a:xfrm>
            <a:off x="1045329" y="1207489"/>
            <a:ext cx="1487928" cy="259318"/>
          </a:xfrm>
          <a:prstGeom prst="rect">
            <a:avLst/>
          </a:prstGeom>
          <a:noFill/>
          <a:ln/>
        </p:spPr>
        <p:txBody>
          <a:bodyPr wrap="none" lIns="0" tIns="0" rIns="0" bIns="0" rtlCol="0" anchor="t"/>
          <a:lstStyle/>
          <a:p>
            <a:pPr marL="0" indent="0" algn="l">
              <a:lnSpc>
                <a:spcPts val="2000"/>
              </a:lnSpc>
              <a:buNone/>
            </a:pPr>
            <a:r>
              <a:rPr lang="en-US" sz="1600" b="1" dirty="0">
                <a:solidFill>
                  <a:srgbClr val="051D3A"/>
                </a:solidFill>
                <a:latin typeface="Funnel Display" pitchFamily="34" charset="0"/>
                <a:ea typeface="Funnel Display" pitchFamily="34" charset="-122"/>
                <a:cs typeface="Funnel Display" pitchFamily="34" charset="-120"/>
              </a:rPr>
              <a:t>Evaluation Metrics</a:t>
            </a:r>
            <a:endParaRPr lang="en-US" sz="1600" b="1" dirty="0"/>
          </a:p>
        </p:txBody>
      </p:sp>
      <p:sp>
        <p:nvSpPr>
          <p:cNvPr id="12" name="Text 8">
            <a:extLst>
              <a:ext uri="{FF2B5EF4-FFF2-40B4-BE49-F238E27FC236}">
                <a16:creationId xmlns:a16="http://schemas.microsoft.com/office/drawing/2014/main" id="{36B031FE-5FB3-29E9-AFBF-6D423211F129}"/>
              </a:ext>
            </a:extLst>
          </p:cNvPr>
          <p:cNvSpPr/>
          <p:nvPr/>
        </p:nvSpPr>
        <p:spPr>
          <a:xfrm>
            <a:off x="1062402" y="1528301"/>
            <a:ext cx="8734739" cy="421535"/>
          </a:xfrm>
          <a:prstGeom prst="rect">
            <a:avLst/>
          </a:prstGeom>
          <a:noFill/>
          <a:ln/>
        </p:spPr>
        <p:txBody>
          <a:bodyPr wrap="square" lIns="0" tIns="0" rIns="0" bIns="0" rtlCol="0" anchor="t"/>
          <a:lstStyle/>
          <a:p>
            <a:pPr marL="342900" indent="-342900" algn="l">
              <a:lnSpc>
                <a:spcPts val="2200"/>
              </a:lnSpc>
              <a:buSzPct val="100000"/>
              <a:buChar char="•"/>
            </a:pPr>
            <a:r>
              <a:rPr lang="en-US" sz="1350" b="1" dirty="0">
                <a:solidFill>
                  <a:srgbClr val="2B3541"/>
                </a:solidFill>
                <a:latin typeface="Funnel Sans" pitchFamily="34" charset="0"/>
                <a:ea typeface="Funnel Sans" pitchFamily="34" charset="-122"/>
                <a:cs typeface="Funnel Sans" pitchFamily="34" charset="-120"/>
              </a:rPr>
              <a:t>Accuracy:</a:t>
            </a:r>
            <a:r>
              <a:rPr lang="en-US" sz="1350" dirty="0">
                <a:solidFill>
                  <a:srgbClr val="2B3541"/>
                </a:solidFill>
                <a:latin typeface="Funnel Sans" pitchFamily="34" charset="0"/>
                <a:ea typeface="Funnel Sans" pitchFamily="34" charset="-122"/>
                <a:cs typeface="Funnel Sans" pitchFamily="34" charset="-120"/>
              </a:rPr>
              <a:t> The proportion of correctly classified instances (total correct predictions / total predictions).</a:t>
            </a:r>
            <a:endParaRPr lang="en-US" sz="1350" dirty="0"/>
          </a:p>
        </p:txBody>
      </p:sp>
      <p:sp>
        <p:nvSpPr>
          <p:cNvPr id="13" name="Text 9">
            <a:extLst>
              <a:ext uri="{FF2B5EF4-FFF2-40B4-BE49-F238E27FC236}">
                <a16:creationId xmlns:a16="http://schemas.microsoft.com/office/drawing/2014/main" id="{800392C0-41AA-F715-10A5-6AC4CEECE7AB}"/>
              </a:ext>
            </a:extLst>
          </p:cNvPr>
          <p:cNvSpPr/>
          <p:nvPr/>
        </p:nvSpPr>
        <p:spPr>
          <a:xfrm>
            <a:off x="1062402" y="1907873"/>
            <a:ext cx="8734740" cy="653944"/>
          </a:xfrm>
          <a:prstGeom prst="rect">
            <a:avLst/>
          </a:prstGeom>
          <a:noFill/>
          <a:ln/>
        </p:spPr>
        <p:txBody>
          <a:bodyPr wrap="square" lIns="0" tIns="0" rIns="0" bIns="0" rtlCol="0" anchor="t"/>
          <a:lstStyle/>
          <a:p>
            <a:pPr marL="342900" indent="-342900" algn="l">
              <a:lnSpc>
                <a:spcPts val="2200"/>
              </a:lnSpc>
              <a:buSzPct val="100000"/>
              <a:buChar char="•"/>
            </a:pPr>
            <a:r>
              <a:rPr lang="en-US" sz="1350" b="1" dirty="0">
                <a:solidFill>
                  <a:srgbClr val="2B3541"/>
                </a:solidFill>
                <a:latin typeface="Funnel Sans" pitchFamily="34" charset="0"/>
                <a:ea typeface="Funnel Sans" pitchFamily="34" charset="-122"/>
                <a:cs typeface="Funnel Sans" pitchFamily="34" charset="-120"/>
              </a:rPr>
              <a:t>Precision, Recall, F1-score:</a:t>
            </a:r>
            <a:r>
              <a:rPr lang="en-US" sz="1350" dirty="0">
                <a:solidFill>
                  <a:srgbClr val="2B3541"/>
                </a:solidFill>
                <a:latin typeface="Funnel Sans" pitchFamily="34" charset="0"/>
                <a:ea typeface="Funnel Sans" pitchFamily="34" charset="-122"/>
                <a:cs typeface="Funnel Sans" pitchFamily="34" charset="-120"/>
              </a:rPr>
              <a:t> These metrics provide a more nuanced view of model performance, especially important for imbalanced datasets, highlighting the trade-offs between false positives and false negatives.</a:t>
            </a:r>
            <a:endParaRPr lang="en-US" sz="1350" dirty="0"/>
          </a:p>
        </p:txBody>
      </p:sp>
      <p:sp>
        <p:nvSpPr>
          <p:cNvPr id="14" name="Text 10">
            <a:extLst>
              <a:ext uri="{FF2B5EF4-FFF2-40B4-BE49-F238E27FC236}">
                <a16:creationId xmlns:a16="http://schemas.microsoft.com/office/drawing/2014/main" id="{FB89D3EB-6E9E-5844-7B13-AF3418439186}"/>
              </a:ext>
            </a:extLst>
          </p:cNvPr>
          <p:cNvSpPr/>
          <p:nvPr/>
        </p:nvSpPr>
        <p:spPr>
          <a:xfrm>
            <a:off x="1045329" y="2547608"/>
            <a:ext cx="8734740" cy="846892"/>
          </a:xfrm>
          <a:prstGeom prst="rect">
            <a:avLst/>
          </a:prstGeom>
          <a:noFill/>
          <a:ln/>
        </p:spPr>
        <p:txBody>
          <a:bodyPr wrap="square" lIns="0" tIns="0" rIns="0" bIns="0" rtlCol="0" anchor="t"/>
          <a:lstStyle/>
          <a:p>
            <a:pPr marL="342900" indent="-342900" algn="l">
              <a:lnSpc>
                <a:spcPts val="2200"/>
              </a:lnSpc>
              <a:buSzPct val="100000"/>
              <a:buChar char="•"/>
            </a:pPr>
            <a:r>
              <a:rPr lang="en-US" sz="1350" b="1" dirty="0">
                <a:solidFill>
                  <a:srgbClr val="2B3541"/>
                </a:solidFill>
                <a:latin typeface="Funnel Sans" pitchFamily="34" charset="0"/>
                <a:ea typeface="Funnel Sans" pitchFamily="34" charset="-122"/>
                <a:cs typeface="Funnel Sans" pitchFamily="34" charset="-120"/>
              </a:rPr>
              <a:t>Confusion Matrix:</a:t>
            </a:r>
            <a:r>
              <a:rPr lang="en-US" sz="1350" dirty="0">
                <a:solidFill>
                  <a:srgbClr val="2B3541"/>
                </a:solidFill>
                <a:latin typeface="Funnel Sans" pitchFamily="34" charset="0"/>
                <a:ea typeface="Funnel Sans" pitchFamily="34" charset="-122"/>
                <a:cs typeface="Funnel Sans" pitchFamily="34" charset="-120"/>
              </a:rPr>
              <a:t> A table summarizing true positives, true negatives, false positives, and false negatives, offering a detailed breakdown of classification performance.</a:t>
            </a:r>
            <a:endParaRPr lang="en-US" sz="1350" dirty="0"/>
          </a:p>
        </p:txBody>
      </p:sp>
      <p:sp>
        <p:nvSpPr>
          <p:cNvPr id="15" name="Text 11">
            <a:extLst>
              <a:ext uri="{FF2B5EF4-FFF2-40B4-BE49-F238E27FC236}">
                <a16:creationId xmlns:a16="http://schemas.microsoft.com/office/drawing/2014/main" id="{A1637B90-A2D5-F686-ECC1-EB20F89F2A8A}"/>
              </a:ext>
            </a:extLst>
          </p:cNvPr>
          <p:cNvSpPr/>
          <p:nvPr/>
        </p:nvSpPr>
        <p:spPr>
          <a:xfrm>
            <a:off x="1045329" y="3425337"/>
            <a:ext cx="1522075" cy="259318"/>
          </a:xfrm>
          <a:prstGeom prst="rect">
            <a:avLst/>
          </a:prstGeom>
          <a:noFill/>
          <a:ln/>
        </p:spPr>
        <p:txBody>
          <a:bodyPr wrap="none" lIns="0" tIns="0" rIns="0" bIns="0" rtlCol="0" anchor="t"/>
          <a:lstStyle/>
          <a:p>
            <a:pPr marL="0" indent="0" algn="l">
              <a:lnSpc>
                <a:spcPts val="2000"/>
              </a:lnSpc>
              <a:buNone/>
            </a:pPr>
            <a:r>
              <a:rPr lang="en-US" sz="1600" dirty="0">
                <a:solidFill>
                  <a:srgbClr val="051D3A"/>
                </a:solidFill>
                <a:latin typeface="Funnel Display" pitchFamily="34" charset="0"/>
                <a:ea typeface="Funnel Display" pitchFamily="34" charset="-122"/>
                <a:cs typeface="Funnel Display" pitchFamily="34" charset="-120"/>
              </a:rPr>
              <a:t>Key Issues Addressed</a:t>
            </a:r>
            <a:endParaRPr lang="en-US" sz="1600" dirty="0"/>
          </a:p>
        </p:txBody>
      </p:sp>
      <p:sp>
        <p:nvSpPr>
          <p:cNvPr id="16" name="Text 12">
            <a:extLst>
              <a:ext uri="{FF2B5EF4-FFF2-40B4-BE49-F238E27FC236}">
                <a16:creationId xmlns:a16="http://schemas.microsoft.com/office/drawing/2014/main" id="{513BD65A-3B31-9E8D-6D71-27D3B1D4F73D}"/>
              </a:ext>
            </a:extLst>
          </p:cNvPr>
          <p:cNvSpPr/>
          <p:nvPr/>
        </p:nvSpPr>
        <p:spPr>
          <a:xfrm>
            <a:off x="1045329" y="3828172"/>
            <a:ext cx="8734739" cy="846892"/>
          </a:xfrm>
          <a:prstGeom prst="rect">
            <a:avLst/>
          </a:prstGeom>
          <a:noFill/>
          <a:ln/>
        </p:spPr>
        <p:txBody>
          <a:bodyPr wrap="square" lIns="0" tIns="0" rIns="0" bIns="0" rtlCol="0" anchor="t"/>
          <a:lstStyle/>
          <a:p>
            <a:pPr marL="342900" indent="-342900" algn="l">
              <a:lnSpc>
                <a:spcPts val="2200"/>
              </a:lnSpc>
              <a:buSzPct val="100000"/>
              <a:buChar char="•"/>
            </a:pPr>
            <a:r>
              <a:rPr lang="en-US" sz="1350" b="1" dirty="0">
                <a:solidFill>
                  <a:srgbClr val="2B3541"/>
                </a:solidFill>
                <a:latin typeface="Funnel Sans" pitchFamily="34" charset="0"/>
                <a:ea typeface="Funnel Sans" pitchFamily="34" charset="-122"/>
                <a:cs typeface="Funnel Sans" pitchFamily="34" charset="-120"/>
              </a:rPr>
              <a:t>Overfitting Prevention:</a:t>
            </a:r>
            <a:r>
              <a:rPr lang="en-US" sz="1350" dirty="0">
                <a:solidFill>
                  <a:srgbClr val="2B3541"/>
                </a:solidFill>
                <a:latin typeface="Funnel Sans" pitchFamily="34" charset="0"/>
                <a:ea typeface="Funnel Sans" pitchFamily="34" charset="-122"/>
                <a:cs typeface="Funnel Sans" pitchFamily="34" charset="-120"/>
              </a:rPr>
              <a:t> Techniques like cross-validation, regularization, and ensemble methods are employed to ensure the model generalizes well to unseen data.</a:t>
            </a:r>
            <a:endParaRPr lang="en-US" sz="1350" dirty="0"/>
          </a:p>
        </p:txBody>
      </p:sp>
      <p:sp>
        <p:nvSpPr>
          <p:cNvPr id="17" name="Text 13">
            <a:extLst>
              <a:ext uri="{FF2B5EF4-FFF2-40B4-BE49-F238E27FC236}">
                <a16:creationId xmlns:a16="http://schemas.microsoft.com/office/drawing/2014/main" id="{57C56153-1DA5-3ACE-AC50-A2947801E873}"/>
              </a:ext>
            </a:extLst>
          </p:cNvPr>
          <p:cNvSpPr/>
          <p:nvPr/>
        </p:nvSpPr>
        <p:spPr>
          <a:xfrm>
            <a:off x="1062403" y="4590139"/>
            <a:ext cx="8734738" cy="564594"/>
          </a:xfrm>
          <a:prstGeom prst="rect">
            <a:avLst/>
          </a:prstGeom>
          <a:noFill/>
          <a:ln/>
        </p:spPr>
        <p:txBody>
          <a:bodyPr wrap="square" lIns="0" tIns="0" rIns="0" bIns="0" rtlCol="0" anchor="t"/>
          <a:lstStyle/>
          <a:p>
            <a:pPr marL="342900" indent="-342900" algn="l">
              <a:lnSpc>
                <a:spcPts val="2200"/>
              </a:lnSpc>
              <a:buSzPct val="100000"/>
              <a:buChar char="•"/>
            </a:pPr>
            <a:r>
              <a:rPr lang="en-US" sz="1350" b="1" dirty="0">
                <a:solidFill>
                  <a:srgbClr val="2B3541"/>
                </a:solidFill>
                <a:latin typeface="Funnel Sans" pitchFamily="34" charset="0"/>
                <a:ea typeface="Funnel Sans" pitchFamily="34" charset="-122"/>
                <a:cs typeface="Funnel Sans" pitchFamily="34" charset="-120"/>
              </a:rPr>
              <a:t>Handling Missing Values:</a:t>
            </a:r>
            <a:r>
              <a:rPr lang="en-US" sz="1350" dirty="0">
                <a:solidFill>
                  <a:srgbClr val="2B3541"/>
                </a:solidFill>
                <a:latin typeface="Funnel Sans" pitchFamily="34" charset="0"/>
                <a:ea typeface="Funnel Sans" pitchFamily="34" charset="-122"/>
                <a:cs typeface="Funnel Sans" pitchFamily="34" charset="-120"/>
              </a:rPr>
              <a:t> Robust imputation strategies are applied to address missing data points in target columns, maintaining data integrity.</a:t>
            </a:r>
            <a:endParaRPr lang="en-US" sz="1350" dirty="0"/>
          </a:p>
        </p:txBody>
      </p:sp>
    </p:spTree>
    <p:extLst>
      <p:ext uri="{BB962C8B-B14F-4D97-AF65-F5344CB8AC3E}">
        <p14:creationId xmlns:p14="http://schemas.microsoft.com/office/powerpoint/2010/main" val="3849718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id="{EF8156EC-94E1-6FF7-8F1B-AB4C0FD56753}"/>
              </a:ext>
            </a:extLst>
          </p:cNvPr>
          <p:cNvSpPr/>
          <p:nvPr/>
        </p:nvSpPr>
        <p:spPr>
          <a:xfrm>
            <a:off x="7735802" y="2601129"/>
            <a:ext cx="3928188" cy="3594398"/>
          </a:xfrm>
          <a:prstGeom prst="roundRect">
            <a:avLst>
              <a:gd name="adj" fmla="val 6453"/>
            </a:avLst>
          </a:pr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FF82A129-900D-24C4-9D47-B45A3C9AE42C}"/>
              </a:ext>
            </a:extLst>
          </p:cNvPr>
          <p:cNvSpPr/>
          <p:nvPr/>
        </p:nvSpPr>
        <p:spPr>
          <a:xfrm>
            <a:off x="4051613" y="2601129"/>
            <a:ext cx="3514114" cy="3594398"/>
          </a:xfrm>
          <a:prstGeom prst="roundRect">
            <a:avLst>
              <a:gd name="adj" fmla="val 6453"/>
            </a:avLst>
          </a:pr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7D723346-4C1D-AFBE-1E35-A7E6E8C94BD8}"/>
              </a:ext>
            </a:extLst>
          </p:cNvPr>
          <p:cNvSpPr/>
          <p:nvPr/>
        </p:nvSpPr>
        <p:spPr>
          <a:xfrm>
            <a:off x="307910" y="2601129"/>
            <a:ext cx="3620542" cy="3594398"/>
          </a:xfrm>
          <a:prstGeom prst="roundRect">
            <a:avLst>
              <a:gd name="adj" fmla="val 6453"/>
            </a:avLst>
          </a:pr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 0">
            <a:extLst>
              <a:ext uri="{FF2B5EF4-FFF2-40B4-BE49-F238E27FC236}">
                <a16:creationId xmlns:a16="http://schemas.microsoft.com/office/drawing/2014/main" id="{EFE3A36F-364B-66D3-DB8F-B0F7E04A4C75}"/>
              </a:ext>
            </a:extLst>
          </p:cNvPr>
          <p:cNvSpPr/>
          <p:nvPr/>
        </p:nvSpPr>
        <p:spPr>
          <a:xfrm>
            <a:off x="689478" y="376199"/>
            <a:ext cx="4235924" cy="603183"/>
          </a:xfrm>
          <a:prstGeom prst="rect">
            <a:avLst/>
          </a:prstGeom>
          <a:noFill/>
          <a:ln/>
        </p:spPr>
        <p:txBody>
          <a:bodyPr wrap="none" lIns="0" tIns="0" rIns="0" bIns="0" rtlCol="0" anchor="t"/>
          <a:lstStyle/>
          <a:p>
            <a:pPr marL="0" indent="0" algn="l">
              <a:lnSpc>
                <a:spcPts val="5150"/>
              </a:lnSpc>
              <a:buNone/>
            </a:pPr>
            <a:r>
              <a:rPr lang="en-US" sz="4100" dirty="0">
                <a:solidFill>
                  <a:srgbClr val="051D3A"/>
                </a:solidFill>
                <a:latin typeface="Funnel Display" pitchFamily="34" charset="0"/>
                <a:ea typeface="Funnel Display" pitchFamily="34" charset="-122"/>
                <a:cs typeface="Funnel Display" pitchFamily="34" charset="-120"/>
              </a:rPr>
              <a:t>Achieved Performance &amp; Key Outcomes</a:t>
            </a:r>
            <a:endParaRPr lang="en-US" sz="4100" dirty="0"/>
          </a:p>
        </p:txBody>
      </p:sp>
      <p:sp>
        <p:nvSpPr>
          <p:cNvPr id="5" name="Text 1">
            <a:extLst>
              <a:ext uri="{FF2B5EF4-FFF2-40B4-BE49-F238E27FC236}">
                <a16:creationId xmlns:a16="http://schemas.microsoft.com/office/drawing/2014/main" id="{26335B99-2990-FD0C-9BD5-1A882201BD78}"/>
              </a:ext>
            </a:extLst>
          </p:cNvPr>
          <p:cNvSpPr/>
          <p:nvPr/>
        </p:nvSpPr>
        <p:spPr>
          <a:xfrm>
            <a:off x="968692" y="1026350"/>
            <a:ext cx="10533829" cy="984130"/>
          </a:xfrm>
          <a:prstGeom prst="rect">
            <a:avLst/>
          </a:prstGeom>
          <a:noFill/>
          <a:ln/>
        </p:spPr>
        <p:txBody>
          <a:bodyPr wrap="square" lIns="0" tIns="0" rIns="0" bIns="0" rtlCol="0" anchor="t"/>
          <a:lstStyle/>
          <a:p>
            <a:pPr marL="0" indent="0" algn="l">
              <a:lnSpc>
                <a:spcPts val="2800"/>
              </a:lnSpc>
              <a:buNone/>
            </a:pPr>
            <a:r>
              <a:rPr lang="en-US" sz="1750" dirty="0">
                <a:solidFill>
                  <a:srgbClr val="2B3541"/>
                </a:solidFill>
                <a:latin typeface="Funnel Sans" pitchFamily="34" charset="0"/>
                <a:ea typeface="Funnel Sans" pitchFamily="34" charset="-122"/>
                <a:cs typeface="Funnel Sans" pitchFamily="34" charset="-120"/>
              </a:rPr>
              <a:t>The development phase culminated in a highly effective predictive model, demonstrating strong performance across critical evaluation metrics. Our efforts yielded a robust solution capable of accurately forecasting customer satisfaction, coupled with effective data handling strategies to ensure model reliability and integrity.</a:t>
            </a:r>
            <a:endParaRPr lang="en-US" sz="1750" dirty="0"/>
          </a:p>
        </p:txBody>
      </p:sp>
      <p:sp>
        <p:nvSpPr>
          <p:cNvPr id="6" name="Text 2">
            <a:extLst>
              <a:ext uri="{FF2B5EF4-FFF2-40B4-BE49-F238E27FC236}">
                <a16:creationId xmlns:a16="http://schemas.microsoft.com/office/drawing/2014/main" id="{DB368592-5F10-4B2B-276E-E049DBDB93E0}"/>
              </a:ext>
            </a:extLst>
          </p:cNvPr>
          <p:cNvSpPr/>
          <p:nvPr/>
        </p:nvSpPr>
        <p:spPr>
          <a:xfrm>
            <a:off x="1223806" y="2798298"/>
            <a:ext cx="1739034" cy="676678"/>
          </a:xfrm>
          <a:prstGeom prst="rect">
            <a:avLst/>
          </a:prstGeom>
          <a:noFill/>
          <a:ln/>
        </p:spPr>
        <p:txBody>
          <a:bodyPr wrap="none" lIns="0" tIns="0" rIns="0" bIns="0" rtlCol="0" anchor="t"/>
          <a:lstStyle/>
          <a:p>
            <a:pPr marL="0" indent="0" algn="ctr">
              <a:lnSpc>
                <a:spcPts val="5750"/>
              </a:lnSpc>
              <a:buNone/>
            </a:pPr>
            <a:r>
              <a:rPr lang="en-US" sz="5750" dirty="0">
                <a:solidFill>
                  <a:schemeClr val="bg1"/>
                </a:solidFill>
                <a:latin typeface="Funnel Display" pitchFamily="34" charset="0"/>
                <a:ea typeface="Funnel Display" pitchFamily="34" charset="-122"/>
                <a:cs typeface="Funnel Display" pitchFamily="34" charset="-120"/>
              </a:rPr>
              <a:t>0.89</a:t>
            </a:r>
            <a:endParaRPr lang="en-US" sz="5750" dirty="0">
              <a:solidFill>
                <a:schemeClr val="bg1"/>
              </a:solidFill>
            </a:endParaRPr>
          </a:p>
        </p:txBody>
      </p:sp>
      <p:sp>
        <p:nvSpPr>
          <p:cNvPr id="7" name="Text 3">
            <a:extLst>
              <a:ext uri="{FF2B5EF4-FFF2-40B4-BE49-F238E27FC236}">
                <a16:creationId xmlns:a16="http://schemas.microsoft.com/office/drawing/2014/main" id="{7490ED83-17E5-1FDE-65D6-EC3BFB7A5825}"/>
              </a:ext>
            </a:extLst>
          </p:cNvPr>
          <p:cNvSpPr/>
          <p:nvPr/>
        </p:nvSpPr>
        <p:spPr>
          <a:xfrm>
            <a:off x="1546304" y="3474976"/>
            <a:ext cx="1127468" cy="301537"/>
          </a:xfrm>
          <a:prstGeom prst="rect">
            <a:avLst/>
          </a:prstGeom>
          <a:noFill/>
          <a:ln/>
        </p:spPr>
        <p:txBody>
          <a:bodyPr wrap="none" lIns="0" tIns="0" rIns="0" bIns="0" rtlCol="0" anchor="t"/>
          <a:lstStyle/>
          <a:p>
            <a:pPr marL="0" indent="0" algn="ctr">
              <a:lnSpc>
                <a:spcPts val="2550"/>
              </a:lnSpc>
              <a:buNone/>
            </a:pPr>
            <a:r>
              <a:rPr lang="en-US" sz="2050" dirty="0">
                <a:solidFill>
                  <a:schemeClr val="bg1"/>
                </a:solidFill>
                <a:latin typeface="Funnel Display" pitchFamily="34" charset="0"/>
                <a:ea typeface="Funnel Display" pitchFamily="34" charset="-122"/>
                <a:cs typeface="Funnel Display" pitchFamily="34" charset="-120"/>
              </a:rPr>
              <a:t>R² Score</a:t>
            </a:r>
            <a:endParaRPr lang="en-US" sz="2050" dirty="0">
              <a:solidFill>
                <a:schemeClr val="bg1"/>
              </a:solidFill>
            </a:endParaRPr>
          </a:p>
        </p:txBody>
      </p:sp>
      <p:sp>
        <p:nvSpPr>
          <p:cNvPr id="8" name="Text 4">
            <a:extLst>
              <a:ext uri="{FF2B5EF4-FFF2-40B4-BE49-F238E27FC236}">
                <a16:creationId xmlns:a16="http://schemas.microsoft.com/office/drawing/2014/main" id="{948DC741-3E4B-702B-414D-1AD2AE855536}"/>
              </a:ext>
            </a:extLst>
          </p:cNvPr>
          <p:cNvSpPr/>
          <p:nvPr/>
        </p:nvSpPr>
        <p:spPr>
          <a:xfrm>
            <a:off x="374226" y="3776513"/>
            <a:ext cx="3471625" cy="1640216"/>
          </a:xfrm>
          <a:prstGeom prst="rect">
            <a:avLst/>
          </a:prstGeom>
          <a:noFill/>
          <a:ln/>
        </p:spPr>
        <p:txBody>
          <a:bodyPr wrap="square" lIns="0" tIns="0" rIns="0" bIns="0" rtlCol="0" anchor="t"/>
          <a:lstStyle/>
          <a:p>
            <a:pPr marL="0" indent="0" algn="ctr">
              <a:lnSpc>
                <a:spcPts val="2800"/>
              </a:lnSpc>
              <a:buNone/>
            </a:pPr>
            <a:r>
              <a:rPr lang="en-US" sz="1750" dirty="0">
                <a:solidFill>
                  <a:schemeClr val="bg1"/>
                </a:solidFill>
                <a:latin typeface="Funnel Sans" pitchFamily="34" charset="0"/>
                <a:ea typeface="Funnel Sans" pitchFamily="34" charset="-122"/>
                <a:cs typeface="Funnel Sans" pitchFamily="34" charset="-120"/>
              </a:rPr>
              <a:t>An impressive R² score, indicating that approximately 89% of the variance in customer satisfaction can be explained by our model. This points to a strong fit and predictive power.</a:t>
            </a:r>
            <a:endParaRPr lang="en-US" sz="1750" dirty="0">
              <a:solidFill>
                <a:schemeClr val="bg1"/>
              </a:solidFill>
            </a:endParaRPr>
          </a:p>
        </p:txBody>
      </p:sp>
      <p:sp>
        <p:nvSpPr>
          <p:cNvPr id="9" name="Text 5">
            <a:extLst>
              <a:ext uri="{FF2B5EF4-FFF2-40B4-BE49-F238E27FC236}">
                <a16:creationId xmlns:a16="http://schemas.microsoft.com/office/drawing/2014/main" id="{BCC8401A-EB9C-87FD-7F98-A309B24DEA62}"/>
              </a:ext>
            </a:extLst>
          </p:cNvPr>
          <p:cNvSpPr/>
          <p:nvPr/>
        </p:nvSpPr>
        <p:spPr>
          <a:xfrm>
            <a:off x="4883527" y="2747657"/>
            <a:ext cx="1739086" cy="676678"/>
          </a:xfrm>
          <a:prstGeom prst="rect">
            <a:avLst/>
          </a:prstGeom>
          <a:noFill/>
          <a:ln/>
        </p:spPr>
        <p:txBody>
          <a:bodyPr wrap="none" lIns="0" tIns="0" rIns="0" bIns="0" rtlCol="0" anchor="t"/>
          <a:lstStyle/>
          <a:p>
            <a:pPr marL="0" indent="0" algn="ctr">
              <a:lnSpc>
                <a:spcPts val="5750"/>
              </a:lnSpc>
              <a:buNone/>
            </a:pPr>
            <a:r>
              <a:rPr lang="en-US" sz="5750" dirty="0">
                <a:solidFill>
                  <a:schemeClr val="bg1"/>
                </a:solidFill>
                <a:latin typeface="Funnel Display" pitchFamily="34" charset="0"/>
                <a:ea typeface="Funnel Display" pitchFamily="34" charset="-122"/>
                <a:cs typeface="Funnel Display" pitchFamily="34" charset="-120"/>
              </a:rPr>
              <a:t>0.89</a:t>
            </a:r>
            <a:endParaRPr lang="en-US" sz="5750" dirty="0">
              <a:solidFill>
                <a:schemeClr val="bg1"/>
              </a:solidFill>
            </a:endParaRPr>
          </a:p>
        </p:txBody>
      </p:sp>
      <p:sp>
        <p:nvSpPr>
          <p:cNvPr id="10" name="Text 6">
            <a:extLst>
              <a:ext uri="{FF2B5EF4-FFF2-40B4-BE49-F238E27FC236}">
                <a16:creationId xmlns:a16="http://schemas.microsoft.com/office/drawing/2014/main" id="{2EE6B7D5-CC7A-D5AD-7DFE-D7B20B298547}"/>
              </a:ext>
            </a:extLst>
          </p:cNvPr>
          <p:cNvSpPr/>
          <p:nvPr/>
        </p:nvSpPr>
        <p:spPr>
          <a:xfrm>
            <a:off x="5201294" y="3479527"/>
            <a:ext cx="1127468" cy="301537"/>
          </a:xfrm>
          <a:prstGeom prst="rect">
            <a:avLst/>
          </a:prstGeom>
          <a:noFill/>
          <a:ln/>
        </p:spPr>
        <p:txBody>
          <a:bodyPr wrap="none" lIns="0" tIns="0" rIns="0" bIns="0" rtlCol="0" anchor="t"/>
          <a:lstStyle/>
          <a:p>
            <a:pPr marL="0" indent="0" algn="ctr">
              <a:lnSpc>
                <a:spcPts val="2550"/>
              </a:lnSpc>
              <a:buNone/>
            </a:pPr>
            <a:r>
              <a:rPr lang="en-US" sz="2050" dirty="0">
                <a:solidFill>
                  <a:schemeClr val="bg1"/>
                </a:solidFill>
                <a:latin typeface="Funnel Display" pitchFamily="34" charset="0"/>
                <a:ea typeface="Funnel Display" pitchFamily="34" charset="-122"/>
                <a:cs typeface="Funnel Display" pitchFamily="34" charset="-120"/>
              </a:rPr>
              <a:t>Overall Accuracy</a:t>
            </a:r>
            <a:endParaRPr lang="en-US" sz="2050" dirty="0">
              <a:solidFill>
                <a:schemeClr val="bg1"/>
              </a:solidFill>
            </a:endParaRPr>
          </a:p>
        </p:txBody>
      </p:sp>
      <p:sp>
        <p:nvSpPr>
          <p:cNvPr id="11" name="Text 7">
            <a:extLst>
              <a:ext uri="{FF2B5EF4-FFF2-40B4-BE49-F238E27FC236}">
                <a16:creationId xmlns:a16="http://schemas.microsoft.com/office/drawing/2014/main" id="{7B4F381D-AEA4-A2DD-F8BD-57CE8C115677}"/>
              </a:ext>
            </a:extLst>
          </p:cNvPr>
          <p:cNvSpPr/>
          <p:nvPr/>
        </p:nvSpPr>
        <p:spPr>
          <a:xfrm>
            <a:off x="4221688" y="3776513"/>
            <a:ext cx="3270044" cy="1640216"/>
          </a:xfrm>
          <a:prstGeom prst="rect">
            <a:avLst/>
          </a:prstGeom>
          <a:noFill/>
          <a:ln/>
        </p:spPr>
        <p:txBody>
          <a:bodyPr wrap="square" lIns="0" tIns="0" rIns="0" bIns="0" rtlCol="0" anchor="t"/>
          <a:lstStyle/>
          <a:p>
            <a:pPr marL="0" indent="0" algn="ctr">
              <a:lnSpc>
                <a:spcPts val="2800"/>
              </a:lnSpc>
              <a:buNone/>
            </a:pPr>
            <a:r>
              <a:rPr lang="en-US" sz="1750" dirty="0">
                <a:solidFill>
                  <a:schemeClr val="bg1"/>
                </a:solidFill>
                <a:latin typeface="Funnel Sans" pitchFamily="34" charset="0"/>
                <a:ea typeface="Funnel Sans" pitchFamily="34" charset="-122"/>
                <a:cs typeface="Funnel Sans" pitchFamily="34" charset="-120"/>
              </a:rPr>
              <a:t>The model achieved an overall accuracy of 89%, signifying that nearly nine out of ten predictions were correct. This high accuracy demonstrates the model's strong generalization capability.</a:t>
            </a:r>
            <a:endParaRPr lang="en-US" sz="1750" dirty="0">
              <a:solidFill>
                <a:schemeClr val="bg1"/>
              </a:solidFill>
            </a:endParaRPr>
          </a:p>
        </p:txBody>
      </p:sp>
      <p:sp>
        <p:nvSpPr>
          <p:cNvPr id="12" name="Text 8">
            <a:extLst>
              <a:ext uri="{FF2B5EF4-FFF2-40B4-BE49-F238E27FC236}">
                <a16:creationId xmlns:a16="http://schemas.microsoft.com/office/drawing/2014/main" id="{26AB4472-CC30-3A19-4B84-3B9EB4CB7E3E}"/>
              </a:ext>
            </a:extLst>
          </p:cNvPr>
          <p:cNvSpPr/>
          <p:nvPr/>
        </p:nvSpPr>
        <p:spPr>
          <a:xfrm>
            <a:off x="8543300" y="2747657"/>
            <a:ext cx="1739034" cy="676678"/>
          </a:xfrm>
          <a:prstGeom prst="rect">
            <a:avLst/>
          </a:prstGeom>
          <a:noFill/>
          <a:ln/>
        </p:spPr>
        <p:txBody>
          <a:bodyPr wrap="none" lIns="0" tIns="0" rIns="0" bIns="0" rtlCol="0" anchor="t"/>
          <a:lstStyle/>
          <a:p>
            <a:pPr marL="0" indent="0" algn="ctr">
              <a:lnSpc>
                <a:spcPts val="5750"/>
              </a:lnSpc>
              <a:buNone/>
            </a:pPr>
            <a:r>
              <a:rPr lang="en-US" sz="5750" dirty="0">
                <a:solidFill>
                  <a:schemeClr val="bg1"/>
                </a:solidFill>
                <a:latin typeface="Funnel Display" pitchFamily="34" charset="0"/>
                <a:ea typeface="Funnel Display" pitchFamily="34" charset="-122"/>
                <a:cs typeface="Funnel Display" pitchFamily="34" charset="-120"/>
              </a:rPr>
              <a:t>100%</a:t>
            </a:r>
            <a:endParaRPr lang="en-US" sz="5750" dirty="0">
              <a:solidFill>
                <a:schemeClr val="bg1"/>
              </a:solidFill>
            </a:endParaRPr>
          </a:p>
        </p:txBody>
      </p:sp>
      <p:sp>
        <p:nvSpPr>
          <p:cNvPr id="13" name="Text 9">
            <a:extLst>
              <a:ext uri="{FF2B5EF4-FFF2-40B4-BE49-F238E27FC236}">
                <a16:creationId xmlns:a16="http://schemas.microsoft.com/office/drawing/2014/main" id="{F6737E22-FFB0-75E0-B01A-DDA01FB9ECFB}"/>
              </a:ext>
            </a:extLst>
          </p:cNvPr>
          <p:cNvSpPr/>
          <p:nvPr/>
        </p:nvSpPr>
        <p:spPr>
          <a:xfrm>
            <a:off x="8856284" y="3474976"/>
            <a:ext cx="1242686" cy="301537"/>
          </a:xfrm>
          <a:prstGeom prst="rect">
            <a:avLst/>
          </a:prstGeom>
          <a:noFill/>
          <a:ln/>
        </p:spPr>
        <p:txBody>
          <a:bodyPr wrap="none" lIns="0" tIns="0" rIns="0" bIns="0" rtlCol="0" anchor="t"/>
          <a:lstStyle/>
          <a:p>
            <a:pPr marL="0" indent="0" algn="ctr">
              <a:lnSpc>
                <a:spcPts val="2550"/>
              </a:lnSpc>
              <a:buNone/>
            </a:pPr>
            <a:r>
              <a:rPr lang="en-US" sz="2050" dirty="0">
                <a:solidFill>
                  <a:schemeClr val="bg1"/>
                </a:solidFill>
                <a:latin typeface="Funnel Display" pitchFamily="34" charset="0"/>
                <a:ea typeface="Funnel Display" pitchFamily="34" charset="-122"/>
                <a:cs typeface="Funnel Display" pitchFamily="34" charset="-120"/>
              </a:rPr>
              <a:t>Missing Value Handling</a:t>
            </a:r>
            <a:endParaRPr lang="en-US" sz="2050" dirty="0">
              <a:solidFill>
                <a:schemeClr val="bg1"/>
              </a:solidFill>
            </a:endParaRPr>
          </a:p>
        </p:txBody>
      </p:sp>
      <p:sp>
        <p:nvSpPr>
          <p:cNvPr id="14" name="Text 10">
            <a:extLst>
              <a:ext uri="{FF2B5EF4-FFF2-40B4-BE49-F238E27FC236}">
                <a16:creationId xmlns:a16="http://schemas.microsoft.com/office/drawing/2014/main" id="{21F0F90C-7FD2-50B9-1155-20C26D9105D3}"/>
              </a:ext>
            </a:extLst>
          </p:cNvPr>
          <p:cNvSpPr/>
          <p:nvPr/>
        </p:nvSpPr>
        <p:spPr>
          <a:xfrm>
            <a:off x="7986767" y="3827154"/>
            <a:ext cx="3515754" cy="1640216"/>
          </a:xfrm>
          <a:prstGeom prst="rect">
            <a:avLst/>
          </a:prstGeom>
          <a:noFill/>
          <a:ln/>
        </p:spPr>
        <p:txBody>
          <a:bodyPr wrap="square" lIns="0" tIns="0" rIns="0" bIns="0" rtlCol="0" anchor="t"/>
          <a:lstStyle/>
          <a:p>
            <a:pPr marL="0" indent="0" algn="ctr">
              <a:lnSpc>
                <a:spcPts val="2800"/>
              </a:lnSpc>
              <a:buNone/>
            </a:pPr>
            <a:r>
              <a:rPr lang="en-US" sz="1750" dirty="0">
                <a:solidFill>
                  <a:schemeClr val="bg1"/>
                </a:solidFill>
                <a:latin typeface="Funnel Sans" pitchFamily="34" charset="0"/>
                <a:ea typeface="Funnel Sans" pitchFamily="34" charset="-122"/>
                <a:cs typeface="Funnel Sans" pitchFamily="34" charset="-120"/>
              </a:rPr>
              <a:t>All missing values within the target column were successfully identified and addressed, ensuring data completeness and preventing potential biases or errors in model training and predictions.</a:t>
            </a:r>
            <a:endParaRPr lang="en-US" sz="1750" dirty="0">
              <a:solidFill>
                <a:schemeClr val="bg1"/>
              </a:solidFill>
            </a:endParaRPr>
          </a:p>
        </p:txBody>
      </p:sp>
    </p:spTree>
    <p:extLst>
      <p:ext uri="{BB962C8B-B14F-4D97-AF65-F5344CB8AC3E}">
        <p14:creationId xmlns:p14="http://schemas.microsoft.com/office/powerpoint/2010/main" val="3641385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041DF39B-5637-9824-80F6-97B8EE590BC1}"/>
              </a:ext>
            </a:extLst>
          </p:cNvPr>
          <p:cNvSpPr/>
          <p:nvPr/>
        </p:nvSpPr>
        <p:spPr>
          <a:xfrm>
            <a:off x="968693" y="408722"/>
            <a:ext cx="8817025" cy="752020"/>
          </a:xfrm>
          <a:prstGeom prst="rect">
            <a:avLst/>
          </a:prstGeom>
          <a:noFill/>
          <a:ln/>
        </p:spPr>
        <p:txBody>
          <a:bodyPr wrap="none" lIns="0" tIns="0" rIns="0" bIns="0" rtlCol="0" anchor="t"/>
          <a:lstStyle/>
          <a:p>
            <a:pPr marL="0" indent="0" algn="l">
              <a:lnSpc>
                <a:spcPts val="4700"/>
              </a:lnSpc>
              <a:buNone/>
            </a:pPr>
            <a:r>
              <a:rPr lang="en-US" sz="3750" dirty="0">
                <a:solidFill>
                  <a:srgbClr val="051D3A"/>
                </a:solidFill>
                <a:latin typeface="Funnel Display" pitchFamily="34" charset="0"/>
                <a:ea typeface="Funnel Display" pitchFamily="34" charset="-122"/>
                <a:cs typeface="Funnel Display" pitchFamily="34" charset="-120"/>
              </a:rPr>
              <a:t>Important Considerations &amp; Recommendations</a:t>
            </a:r>
            <a:endParaRPr lang="en-US" sz="3750" dirty="0"/>
          </a:p>
        </p:txBody>
      </p:sp>
      <p:sp>
        <p:nvSpPr>
          <p:cNvPr id="5" name="Text 1">
            <a:extLst>
              <a:ext uri="{FF2B5EF4-FFF2-40B4-BE49-F238E27FC236}">
                <a16:creationId xmlns:a16="http://schemas.microsoft.com/office/drawing/2014/main" id="{0B65EA05-7A20-48B1-838B-D8F637CE19FB}"/>
              </a:ext>
            </a:extLst>
          </p:cNvPr>
          <p:cNvSpPr/>
          <p:nvPr/>
        </p:nvSpPr>
        <p:spPr>
          <a:xfrm>
            <a:off x="968693" y="1160743"/>
            <a:ext cx="10489299" cy="1062691"/>
          </a:xfrm>
          <a:prstGeom prst="rect">
            <a:avLst/>
          </a:prstGeom>
          <a:noFill/>
          <a:ln/>
        </p:spPr>
        <p:txBody>
          <a:bodyPr wrap="square" lIns="0" tIns="0" rIns="0" bIns="0" rtlCol="0" anchor="t"/>
          <a:lstStyle/>
          <a:p>
            <a:pPr marL="0" indent="0" algn="l">
              <a:lnSpc>
                <a:spcPts val="2550"/>
              </a:lnSpc>
              <a:buNone/>
            </a:pPr>
            <a:r>
              <a:rPr lang="en-US" sz="1600" dirty="0">
                <a:solidFill>
                  <a:srgbClr val="2B3541"/>
                </a:solidFill>
                <a:latin typeface="Funnel Sans" pitchFamily="34" charset="0"/>
                <a:ea typeface="Funnel Sans" pitchFamily="34" charset="-122"/>
                <a:cs typeface="Funnel Sans" pitchFamily="34" charset="-120"/>
              </a:rPr>
              <a:t>While the model demonstrates strong performance, certain operational and future development considerations are crucial for maintaining its effectiveness and expanding its utility. Adhering to these notes will ensure long-term stability and provide pathways for continuous improvement in customer satisfaction prediction.</a:t>
            </a:r>
            <a:endParaRPr lang="en-US" sz="1600" dirty="0"/>
          </a:p>
        </p:txBody>
      </p:sp>
      <p:sp>
        <p:nvSpPr>
          <p:cNvPr id="9" name="Text 4">
            <a:extLst>
              <a:ext uri="{FF2B5EF4-FFF2-40B4-BE49-F238E27FC236}">
                <a16:creationId xmlns:a16="http://schemas.microsoft.com/office/drawing/2014/main" id="{92B76A0A-3126-2D64-7E90-9C02105E397E}"/>
              </a:ext>
            </a:extLst>
          </p:cNvPr>
          <p:cNvSpPr/>
          <p:nvPr/>
        </p:nvSpPr>
        <p:spPr>
          <a:xfrm>
            <a:off x="968693" y="2201887"/>
            <a:ext cx="10489299" cy="1227113"/>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2B3541"/>
                </a:solidFill>
                <a:latin typeface="Funnel Sans" pitchFamily="34" charset="0"/>
                <a:ea typeface="Funnel Sans" pitchFamily="34" charset="-122"/>
                <a:cs typeface="Funnel Sans" pitchFamily="34" charset="-120"/>
              </a:rPr>
              <a:t>Scikit-learn Version Consistency:</a:t>
            </a:r>
            <a:r>
              <a:rPr lang="en-US" sz="1600" dirty="0">
                <a:solidFill>
                  <a:srgbClr val="2B3541"/>
                </a:solidFill>
                <a:latin typeface="Funnel Sans" pitchFamily="34" charset="0"/>
                <a:ea typeface="Funnel Sans" pitchFamily="34" charset="-122"/>
                <a:cs typeface="Funnel Sans" pitchFamily="34" charset="-120"/>
              </a:rPr>
              <a:t> When saving and loading machine learning models (e.g., using Joblib), it is paramount to use consistent versions of scikit-learn. Discrepancies can lead to deserialization errors or unexpected model behavior. It is recommended to pin specific versions in your </a:t>
            </a:r>
            <a:r>
              <a:rPr lang="en-US" sz="1600" dirty="0">
                <a:solidFill>
                  <a:srgbClr val="2B3541"/>
                </a:solidFill>
                <a:highlight>
                  <a:srgbClr val="EDE8DE"/>
                </a:highlight>
                <a:latin typeface="Consolas" pitchFamily="34" charset="0"/>
                <a:ea typeface="Consolas" pitchFamily="34" charset="-122"/>
                <a:cs typeface="Consolas" pitchFamily="34" charset="-120"/>
              </a:rPr>
              <a:t>requirements.txt</a:t>
            </a:r>
            <a:r>
              <a:rPr lang="en-US" sz="1600" dirty="0">
                <a:solidFill>
                  <a:srgbClr val="2B3541"/>
                </a:solidFill>
                <a:latin typeface="Funnel Sans" pitchFamily="34" charset="0"/>
                <a:ea typeface="Funnel Sans" pitchFamily="34" charset="-122"/>
                <a:cs typeface="Funnel Sans" pitchFamily="34" charset="-120"/>
              </a:rPr>
              <a:t> file.</a:t>
            </a:r>
            <a:endParaRPr lang="en-US" sz="1600" dirty="0"/>
          </a:p>
        </p:txBody>
      </p:sp>
      <p:sp>
        <p:nvSpPr>
          <p:cNvPr id="10" name="Text 5">
            <a:extLst>
              <a:ext uri="{FF2B5EF4-FFF2-40B4-BE49-F238E27FC236}">
                <a16:creationId xmlns:a16="http://schemas.microsoft.com/office/drawing/2014/main" id="{D279B90F-78DE-FC3D-4509-76026CA1005F}"/>
              </a:ext>
            </a:extLst>
          </p:cNvPr>
          <p:cNvSpPr/>
          <p:nvPr/>
        </p:nvSpPr>
        <p:spPr>
          <a:xfrm>
            <a:off x="968690" y="3253805"/>
            <a:ext cx="10489299" cy="1636151"/>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2B3541"/>
                </a:solidFill>
                <a:latin typeface="Funnel Sans" pitchFamily="34" charset="0"/>
                <a:ea typeface="Funnel Sans" pitchFamily="34" charset="-122"/>
                <a:cs typeface="Funnel Sans" pitchFamily="34" charset="-120"/>
              </a:rPr>
              <a:t>Threshold Tuning for Minority Class Detection:</a:t>
            </a:r>
            <a:r>
              <a:rPr lang="en-US" sz="1600" dirty="0">
                <a:solidFill>
                  <a:srgbClr val="2B3541"/>
                </a:solidFill>
                <a:latin typeface="Funnel Sans" pitchFamily="34" charset="0"/>
                <a:ea typeface="Funnel Sans" pitchFamily="34" charset="-122"/>
                <a:cs typeface="Funnel Sans" pitchFamily="34" charset="-120"/>
              </a:rPr>
              <a:t> For classification problems, especially those with imbalanced classes, the default prediction threshold (typically 0.5) may not be optimal. Tuning this threshold can significantly improve the model's ability to correctly identify the minority class (e.g., "dissatisfied" customers if they are fewer) without overly increasing false positives. This involves analyzing precision-recall curves and business objectives.</a:t>
            </a:r>
            <a:endParaRPr lang="en-US" sz="1600" dirty="0"/>
          </a:p>
        </p:txBody>
      </p:sp>
      <p:sp>
        <p:nvSpPr>
          <p:cNvPr id="11" name="Text 6">
            <a:extLst>
              <a:ext uri="{FF2B5EF4-FFF2-40B4-BE49-F238E27FC236}">
                <a16:creationId xmlns:a16="http://schemas.microsoft.com/office/drawing/2014/main" id="{4868673B-9F48-7F2F-856A-6431B74B7104}"/>
              </a:ext>
            </a:extLst>
          </p:cNvPr>
          <p:cNvSpPr/>
          <p:nvPr/>
        </p:nvSpPr>
        <p:spPr>
          <a:xfrm>
            <a:off x="968691" y="4714761"/>
            <a:ext cx="10489299" cy="818075"/>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2B3541"/>
                </a:solidFill>
                <a:latin typeface="Funnel Sans" pitchFamily="34" charset="0"/>
                <a:ea typeface="Funnel Sans" pitchFamily="34" charset="-122"/>
                <a:cs typeface="Funnel Sans" pitchFamily="34" charset="-120"/>
              </a:rPr>
              <a:t>Regular Model Retraining:</a:t>
            </a:r>
            <a:r>
              <a:rPr lang="en-US" sz="1600" dirty="0">
                <a:solidFill>
                  <a:srgbClr val="2B3541"/>
                </a:solidFill>
                <a:latin typeface="Funnel Sans" pitchFamily="34" charset="0"/>
                <a:ea typeface="Funnel Sans" pitchFamily="34" charset="-122"/>
                <a:cs typeface="Funnel Sans" pitchFamily="34" charset="-120"/>
              </a:rPr>
              <a:t> Customer behavior and market dynamics evolve. Regular retraining of the model with fresh data is essential to prevent model drift and maintain its predictive accuracy over time.</a:t>
            </a:r>
            <a:endParaRPr lang="en-US" sz="1600" dirty="0"/>
          </a:p>
        </p:txBody>
      </p:sp>
      <p:sp>
        <p:nvSpPr>
          <p:cNvPr id="12" name="Text 7">
            <a:extLst>
              <a:ext uri="{FF2B5EF4-FFF2-40B4-BE49-F238E27FC236}">
                <a16:creationId xmlns:a16="http://schemas.microsoft.com/office/drawing/2014/main" id="{E9298A61-8054-8FD8-47F4-8D69E95A6C39}"/>
              </a:ext>
            </a:extLst>
          </p:cNvPr>
          <p:cNvSpPr/>
          <p:nvPr/>
        </p:nvSpPr>
        <p:spPr>
          <a:xfrm>
            <a:off x="968691" y="5466280"/>
            <a:ext cx="10489299" cy="818075"/>
          </a:xfrm>
          <a:prstGeom prst="rect">
            <a:avLst/>
          </a:prstGeom>
          <a:noFill/>
          <a:ln/>
        </p:spPr>
        <p:txBody>
          <a:bodyPr wrap="square" lIns="0" tIns="0" rIns="0" bIns="0" rtlCol="0" anchor="t"/>
          <a:lstStyle/>
          <a:p>
            <a:pPr marL="342900" indent="-342900" algn="l">
              <a:lnSpc>
                <a:spcPts val="2550"/>
              </a:lnSpc>
              <a:buSzPct val="100000"/>
              <a:buChar char="•"/>
            </a:pPr>
            <a:r>
              <a:rPr lang="en-US" sz="1600" b="1" dirty="0">
                <a:solidFill>
                  <a:srgbClr val="2B3541"/>
                </a:solidFill>
                <a:latin typeface="Funnel Sans" pitchFamily="34" charset="0"/>
                <a:ea typeface="Funnel Sans" pitchFamily="34" charset="-122"/>
                <a:cs typeface="Funnel Sans" pitchFamily="34" charset="-120"/>
              </a:rPr>
              <a:t>A/B Testing Deployments:</a:t>
            </a:r>
            <a:r>
              <a:rPr lang="en-US" sz="1600" dirty="0">
                <a:solidFill>
                  <a:srgbClr val="2B3541"/>
                </a:solidFill>
                <a:latin typeface="Funnel Sans" pitchFamily="34" charset="0"/>
                <a:ea typeface="Funnel Sans" pitchFamily="34" charset="-122"/>
                <a:cs typeface="Funnel Sans" pitchFamily="34" charset="-120"/>
              </a:rPr>
              <a:t> For significant updates or threshold changes, consider A/B testing new model versions in a controlled environment before full deployment to measure real-world impact.</a:t>
            </a:r>
            <a:endParaRPr lang="en-US" sz="1600" dirty="0"/>
          </a:p>
        </p:txBody>
      </p:sp>
    </p:spTree>
    <p:extLst>
      <p:ext uri="{BB962C8B-B14F-4D97-AF65-F5344CB8AC3E}">
        <p14:creationId xmlns:p14="http://schemas.microsoft.com/office/powerpoint/2010/main" val="6381983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1537</Words>
  <Application>Microsoft Office PowerPoint</Application>
  <PresentationFormat>Widescreen</PresentationFormat>
  <Paragraphs>78</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Aptos Display</vt:lpstr>
      <vt:lpstr>Arial</vt:lpstr>
      <vt:lpstr>Consolas</vt:lpstr>
      <vt:lpstr>Funnel Display</vt:lpstr>
      <vt:lpstr>Funnel Sans</vt:lpstr>
      <vt:lpstr>Office Theme</vt:lpstr>
      <vt:lpstr>PowerPoint Presentation</vt:lpstr>
      <vt:lpstr>PowerPoint Presentation</vt:lpstr>
      <vt:lpstr>PowerPoint Presentation</vt:lpstr>
      <vt:lpstr>PowerPoint Presentation</vt:lpstr>
      <vt:lpstr>PowerPoint Presentation</vt:lpstr>
      <vt:lpstr>PowerPoint Presentation</vt:lpstr>
      <vt:lpstr>Model Evaluation Strategy</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Priyanshu Pandey</dc:creator>
  <cp:lastModifiedBy>Priyanshu Pandey</cp:lastModifiedBy>
  <cp:revision>1</cp:revision>
  <dcterms:created xsi:type="dcterms:W3CDTF">2025-08-27T16:38:27Z</dcterms:created>
  <dcterms:modified xsi:type="dcterms:W3CDTF">2025-08-27T16:40:05Z</dcterms:modified>
</cp:coreProperties>
</file>

<file path=docProps/thumbnail.jpeg>
</file>